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handoutMasterIdLst>
    <p:handoutMasterId r:id="rId13"/>
  </p:handoutMasterIdLst>
  <p:sldIdLst>
    <p:sldId id="258" r:id="rId4"/>
    <p:sldId id="263" r:id="rId5"/>
    <p:sldId id="264" r:id="rId6"/>
    <p:sldId id="259" r:id="rId7"/>
    <p:sldId id="261" r:id="rId8"/>
    <p:sldId id="257" r:id="rId9"/>
    <p:sldId id="260" r:id="rId10"/>
    <p:sldId id="262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090"/>
    <a:srgbClr val="21B8D1"/>
    <a:srgbClr val="1EC1D0"/>
    <a:srgbClr val="F5D5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FF9C65-1E5D-1D1B-F046-A84FA7A40BD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F75E2F-56EF-9A49-A956-7BF53EE8C3B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BFB1D7-AE23-4E60-943B-A78E83EC753D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B7D3AC-F2C4-8DBE-D32A-5C7EFF8138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98A2DC-1891-F4F3-3ED6-05E77879769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CECE2B-7FA0-4638-8F07-2177B511A0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797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EC814-3A10-452C-8AED-68A0612E60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55BB0C-D418-4DEC-AE47-880B7A1A88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64574-D41B-44E6-96D6-F70658DF9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624-E622-46C4-ADC1-706CFF41EF24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78839-6D15-4488-86E4-35986AB4A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59089-0D28-4B19-A4AC-D0A35D80C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C86A-89B8-482A-A01B-6AE0BA5B47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205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88FC5-A9FF-4970-AF3C-5857FF626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9DB42C-D67E-4AA2-81BF-2AC7AB94F9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987472-42C8-4DF3-8536-7A1DE975C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624-E622-46C4-ADC1-706CFF41EF24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FC3EB-E005-47B1-B9B7-5AE3CEF3D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EABB84-214B-4135-9D03-229E4FA0E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C86A-89B8-482A-A01B-6AE0BA5B47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380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818FB4-EA54-464F-A57B-0CD6D58A8C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3266D5-4B84-4B3F-AEFD-A1340C14E9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62B02-9D44-454D-B30D-C206C1344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624-E622-46C4-ADC1-706CFF41EF24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D5414-8D26-4CA1-8855-743EE1EE7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0B448-7CC5-4B3E-AD2C-A181187DC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C86A-89B8-482A-A01B-6AE0BA5B47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707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BBAAD-9E06-4607-BABB-0E9EA25019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2F7788-50FB-4060-B3CC-ACF71D539B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F461A-9CC0-4EFD-B5AE-1CCB568E3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ED3E-6CEB-456F-AD82-9668E0C49AE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0512A-4B5A-48D6-BC64-6F1169C13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B194C-C205-4D9F-9140-E18F8661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B629-458C-4B92-A337-5FA024A7A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647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358BD-9D09-4393-B05C-42BB74000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61A5D-6E2D-4EDE-A9EA-86229B7E0E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5B102A-07E9-48AC-8167-E15DAE547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ED3E-6CEB-456F-AD82-9668E0C49AE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CB4CF-FA53-46D0-A406-3A3D50595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25383-129D-470F-809B-C0327D1FA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B629-458C-4B92-A337-5FA024A7A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094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67F2B-19A3-4533-AA22-6E271E554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A23CE5-4A73-4F28-81B6-916153016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9CBED-F922-474B-95D7-3ED0EC38E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ED3E-6CEB-456F-AD82-9668E0C49AE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EA92A5-5420-4AEE-A11F-90159FA9C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3C955A-6013-48EB-AC6C-56718C664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B629-458C-4B92-A337-5FA024A7A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742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A60A7-C420-44D4-9066-AD2AC3136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CCEF7E-0E27-4173-93BB-4FDAC8F1AA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C70AF8-8A15-43DC-AD06-83A4BC05A6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C50070-655E-451F-B59E-616318283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ED3E-6CEB-456F-AD82-9668E0C49AE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003EB0-31FF-40DA-81AF-3FE26EFCF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E3D282-2843-4825-88B9-E0A05F36C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B629-458C-4B92-A337-5FA024A7A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9599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F97B9-23FF-44A1-B821-31D850197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DDF933-3340-485B-9373-1A4E54A685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48602A-0C1E-4173-A1D3-81E46ECE18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89DBBA-F1E2-4C54-8BFA-5DAD839D80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B87071-C3D4-47F3-AA03-9A37D532A8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1F59FE-57D3-4FE7-9B15-5498BA516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ED3E-6CEB-456F-AD82-9668E0C49AE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D5E1C8-CFCB-423B-A6F5-1A4C58145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8F2618-4957-43E8-A380-C042C3994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B629-458C-4B92-A337-5FA024A7A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24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14566-32A5-4DAA-9082-87FA0C389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F373C1-060D-41CF-8D3F-A2B814297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ED3E-6CEB-456F-AD82-9668E0C49AE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A378EC-ABE3-4974-92E7-FD02E9E8A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B8EE5F-2817-4D3F-8F0E-E87230338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B629-458C-4B92-A337-5FA024A7A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5472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80E76F-C3C3-40D2-836D-6452ED16E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ED3E-6CEB-456F-AD82-9668E0C49AE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7BB306-0B65-45E3-BC25-32BF19A0D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FD3FC9-93B1-4229-8F34-0C6978D91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B629-458C-4B92-A337-5FA024A7A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4819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BAAA9-CF0F-4823-A92A-C25AED9B4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03E322-4FF6-4A16-B2B3-A3A22691B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F373E4-B9A4-499B-B28C-05CFAE0612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2366A9-3196-4398-8947-E2A4EDF30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ED3E-6CEB-456F-AD82-9668E0C49AE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193EBD-79C9-47FA-84AD-09F65EC0B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1EF860-3CBF-468E-9BF0-DE929C18C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B629-458C-4B92-A337-5FA024A7A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029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0F16C-0115-4FFD-B42D-77E09776D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D18C8-922A-46D4-AD63-4E5C5AE504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321DE-B3A2-430C-8F11-9BB583FE2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624-E622-46C4-ADC1-706CFF41EF24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0D551-B024-4DA7-BCAA-503105A05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25290-0254-4C89-B38C-B4A548BD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C86A-89B8-482A-A01B-6AE0BA5B47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4845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3F37D-B1BC-48AD-AAC6-836D44638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73E56A-F278-4849-9B4D-C306356021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158095-4F52-4FD0-A629-02C5EC37A0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0E150F-331F-4446-B195-44ACE34FC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ED3E-6CEB-456F-AD82-9668E0C49AE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CB3DA2-9B9E-4767-B993-278AF5CFC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465843-5559-487C-85D5-FE3DA9C8C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B629-458C-4B92-A337-5FA024A7A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302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DA230-7387-456E-A2AB-4BA07EE5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698FD2-54CE-4D26-94FB-704EBA3BDB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CFD39-3F99-4EE6-8908-200FC5E9D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ED3E-6CEB-456F-AD82-9668E0C49AE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271FF-3AEE-413E-BB66-0138FEDFD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0BAFF-8B3A-4CDE-B1A0-3C477482A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B629-458C-4B92-A337-5FA024A7A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9825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0BAF1C-40FA-4580-88B2-692F4C06AB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3361EB-FC98-4DBF-AC76-0314B084B6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807251-CF9A-46BA-AE74-566F66594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ED3E-6CEB-456F-AD82-9668E0C49AE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88C9B-18FC-4D22-B997-3778B178D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1AF6E1-C852-408B-9CD3-4A029A52B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B629-458C-4B92-A337-5FA024A7A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6885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99400-1BB9-4FB7-A687-A3C6AA7BB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A44D53-1142-45F7-ADC7-6A5CA280E3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F1C7BB-A026-45EF-A20B-6EEE2C53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9E53-6399-4276-A693-8995131B05C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B1654C-FE04-4CDD-8E42-4064D8595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9A413F-5CCA-496F-B81B-F7C13B194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D6D1-BD35-48AE-82E2-7D510536E5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7069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BAB6B-B7E2-4986-A8C2-9FDA38D8D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CFDCA8-2A8E-4829-BFFE-B8EBD99FB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34F6F-DDAF-4D9A-A3BD-0015627E3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9E53-6399-4276-A693-8995131B05C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CBD04-29EA-4F3F-825B-768847C23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AA875C-66A2-4059-BD8A-93750C446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D6D1-BD35-48AE-82E2-7D510536E5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300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B42AE-DC2C-4CD8-95C4-A31ACD1E0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3E4E07-DDAC-4E88-8828-CB6F9932F1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3B7BE-95F3-4926-A506-A82142B33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9E53-6399-4276-A693-8995131B05C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0FF0E-5B8B-4126-AD5D-D0ACF8DBA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BBD09-0A3B-47F0-82AA-3E4B1836E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D6D1-BD35-48AE-82E2-7D510536E5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4820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E4290-BB3B-4D4D-81AB-BCD89DAD8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2B6B1-767E-403F-BF73-F5B21DCD0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0774C9-84FE-413E-B68D-47C94319F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7EA1DA-706D-4A5A-8DDB-48D34C345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9E53-6399-4276-A693-8995131B05C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C19E42-EFE9-4D73-BFC8-C3C3D59B9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A88202-419C-4A96-974F-9E9616D41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D6D1-BD35-48AE-82E2-7D510536E5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7354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CECE8-4D78-4447-82B8-6359B1CD3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87091-5821-411D-BCE6-ECD7A5AB9B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B686DE-38E1-44C0-AF9C-2A583DFCE4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DD37EF-64E1-44FB-88EB-46BD2E1974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343369-FA1D-4B0B-8CDC-7454E1F5FD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AE7A82-884F-4329-91DD-2D3E898D6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9E53-6399-4276-A693-8995131B05C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62D69A-43AB-421C-A613-29D986B20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FADD57-95D4-4EE6-9DD6-83EB1AFCB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D6D1-BD35-48AE-82E2-7D510536E5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105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9DB7A-D424-4CE4-99F3-1C56C3F9F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DE1636-E0C7-4797-9F97-5DB7BA926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9E53-6399-4276-A693-8995131B05C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7D3C5F-D46D-4D4E-AA97-D066B961F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FF208B-17D5-4E38-81D9-22CDE6BC5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D6D1-BD35-48AE-82E2-7D510536E5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9258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E3275A-BB9D-42C3-9A38-DE10C8A8E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9E53-6399-4276-A693-8995131B05C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837DA2-CBAD-4CEA-9233-FCCCCB06C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73E5B-620B-4188-B1E0-9666B924E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D6D1-BD35-48AE-82E2-7D510536E5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260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252EA-7197-4278-955B-370DCF292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0545CC-B3C8-428F-BD9A-E9CEF5E8FC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1B3A6-2998-431D-9324-E6D9D18F5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624-E622-46C4-ADC1-706CFF41EF24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A9BE39-6F51-483B-AED4-11C3FEE26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B6509-3D11-4BD5-8FC7-4220B13D1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C86A-89B8-482A-A01B-6AE0BA5B47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9973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94E1C-F8B1-4339-8AF3-C9D9C5B78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A8179-3A18-4177-9813-CCF49B6D84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7913BD-2EED-45E8-852F-7B982B33F7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CE266D-B949-421D-AABA-47CB1FF91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9E53-6399-4276-A693-8995131B05C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265CB9-F2C4-4443-8359-75EBAA9A4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F62998-7AA8-4CEF-99B2-5B3D6CA9A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D6D1-BD35-48AE-82E2-7D510536E5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4364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24500-35B1-4BD7-8AC1-50A42538D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D6F728-91B2-4ECA-B55C-6AF6BF7F52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1E2DC5-FE78-461E-A450-231A047F6B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73FDAA-75B1-4725-A1CB-C6D32FA86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9E53-6399-4276-A693-8995131B05C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BBDB61-1919-48CE-9DBF-7CC1B0743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27B45F-8180-4792-9BA1-A46E68BC2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D6D1-BD35-48AE-82E2-7D510536E5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4834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B6263-3E9B-4260-A626-8A159BF54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613641-F647-490C-9587-E842328D42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4C9314-C0A0-4CF6-BDCB-F6415E58B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9E53-6399-4276-A693-8995131B05C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55752F-9762-4613-952E-FA1F9B954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3BE352-BC86-43D1-AD98-E0FE434BA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D6D1-BD35-48AE-82E2-7D510536E5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8927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BAF4FA-A094-46C8-928B-CEE9AB36F0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3693A0-5611-4A1D-8748-B143874620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2AA67-3B72-4074-A064-BD28F6709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79E53-6399-4276-A693-8995131B05C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49D60-BB02-44E7-9EA0-BD1ED2E5D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F5185-FDAE-4512-A98F-F78470A3F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4D6D1-BD35-48AE-82E2-7D510536E5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782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2F413-377F-4B8D-B485-7FE240D13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B370EB-2AB0-456A-82FB-47A2A6291F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ADC67D-CAE6-4038-9BEB-B0AA0B79B6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F669C1-863A-4040-B145-B8E045415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624-E622-46C4-ADC1-706CFF41EF24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99488B-7F16-4DD5-A497-E34CFD460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9060AF-45B3-4FE4-9763-2B4054FD8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C86A-89B8-482A-A01B-6AE0BA5B47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127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86AFE-7B8A-4C1B-BF77-A7F65E19C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94F7F5-98D0-46CA-B996-4EE0DF0FA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D9088A-5149-4771-BC5E-6952B6FC03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C2F1F7-DF4F-440B-9777-763664C73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BC0676-DC25-4D78-83BD-F4805CC8BC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9F60DF-E667-42AD-84BC-81FEF20D9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624-E622-46C4-ADC1-706CFF41EF24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698F8C-6A0F-4000-8109-8944A9402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DA6ED-22B2-4B25-8CD6-DB56D0AE9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C86A-89B8-482A-A01B-6AE0BA5B47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232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824C7-7565-41DC-92DA-2AF080EB2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D261A4-2F1E-4BDD-89AB-EE21EAAAB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624-E622-46C4-ADC1-706CFF41EF24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5F5AE-4C68-4F7A-A7CD-BF008F0F1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54FC1F-2B73-41C7-A673-2AFB2255A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C86A-89B8-482A-A01B-6AE0BA5B47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914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5E93B7-16C6-4BBF-821A-09AD5EF7C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624-E622-46C4-ADC1-706CFF41EF24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CDADA5-B5A4-4A88-A33E-07A9BAC73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D905D1-EBBE-4340-B684-ADB7F4A91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C86A-89B8-482A-A01B-6AE0BA5B47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458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71F21-E568-45EC-BA53-5E0EB2A68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CACD1D-5A70-4995-ADD8-DFC0B29A2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2D7953-EE29-4CAF-8D88-0FBC7BDA8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57CA6F-0D49-4B76-AC20-C231A74CE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624-E622-46C4-ADC1-706CFF41EF24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4A207D-D692-4A26-82E3-F602227F9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71B576-7142-48E6-905D-A8A2C800A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C86A-89B8-482A-A01B-6AE0BA5B47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478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FB212-C746-4B30-9FD4-C40791AC6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ADE957-F62F-4BC2-9EA0-4EB6DEF745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B973D8-2861-468B-9CD6-C4E551D0E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D9F301-FB82-44CE-B600-8E209A0C4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0624-E622-46C4-ADC1-706CFF41EF24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BD92C4-4E2B-4ADA-95C3-41E73A68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3884A8-0FBC-41F1-80EE-0C1DA72BA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7C86A-89B8-482A-A01B-6AE0BA5B47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272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53E205-E1A3-4E07-8B5F-C4ED0C1A1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CC8302-8F17-4069-9310-17C3E4F963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BCD0C0-90E3-4A0E-9B0B-AA2DB08944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B0624-E622-46C4-ADC1-706CFF41EF24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4137F-7145-41C9-A26F-F20632A7BC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B0EEE-6F33-4A60-A07E-8B257655CE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7C86A-89B8-482A-A01B-6AE0BA5B47DD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4CABE3-A88E-48B4-A65E-B73BC63D6CF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" y="9144"/>
            <a:ext cx="12167616" cy="683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261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69E0AF-71DC-40BC-81CF-ED571BCF2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310646-6BE6-4400-A7C2-EFD722413D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0870C8-080E-428D-9AF4-AC112F51A5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2ED3E-6CEB-456F-AD82-9668E0C49AE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51A53-21EE-4CE7-BC8E-C0F43763FC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49037-EEE9-4DFF-B2F1-C4345C7270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8B629-458C-4B92-A337-5FA024A7A6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977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754F5C-1D3C-4FBF-8E7C-A4653FBB0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6BB4A7-D528-44DF-ACA7-2D1D4FA099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DD62B-B83B-4F31-BA32-2E0DAE4BEC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9E53-6399-4276-A693-8995131B05C9}" type="datetimeFigureOut">
              <a:rPr lang="en-GB" smtClean="0"/>
              <a:t>21/04/2024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2D91B-5FF0-44A7-ABC3-9C94DED466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2DB4E-D57D-4642-9331-CF3B01F1B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4D6D1-BD35-48AE-82E2-7D510536E53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77CD0375-2544-450D-8994-786A2BE270E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" y="9144"/>
            <a:ext cx="12167616" cy="683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91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anne@thelearningzoo.co.u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C3466B3E-6026-4867-8F0F-DA98539F1B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" y="9144"/>
            <a:ext cx="12167616" cy="683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289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1984AEE-6E79-4A6B-B2A8-1EA91E40B072}"/>
              </a:ext>
            </a:extLst>
          </p:cNvPr>
          <p:cNvSpPr/>
          <p:nvPr/>
        </p:nvSpPr>
        <p:spPr>
          <a:xfrm rot="2096364">
            <a:off x="9538702" y="1039172"/>
            <a:ext cx="21483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aseline="30000" dirty="0">
                <a:solidFill>
                  <a:srgbClr val="EA6090"/>
                </a:solidFill>
                <a:latin typeface="Filson Soft Black" panose="00000A00000000000000" pitchFamily="50" charset="0"/>
              </a:rPr>
              <a:t>How to use…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DC2CB0-0BFA-4545-AE1F-F5965995D539}"/>
              </a:ext>
            </a:extLst>
          </p:cNvPr>
          <p:cNvSpPr/>
          <p:nvPr/>
        </p:nvSpPr>
        <p:spPr>
          <a:xfrm>
            <a:off x="678808" y="1156750"/>
            <a:ext cx="1044225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aseline="30000" dirty="0">
                <a:solidFill>
                  <a:srgbClr val="21B8D1"/>
                </a:solidFill>
                <a:latin typeface="Filson Soft Black" panose="00000A00000000000000" pitchFamily="50" charset="0"/>
              </a:rPr>
              <a:t>These slides are designed to be fully editable; you may need to decrease/increase the font size.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baseline="30000" dirty="0">
              <a:solidFill>
                <a:srgbClr val="21B8D1"/>
              </a:solidFill>
              <a:latin typeface="Filson Soft Black" panose="00000A00000000000000" pitchFamily="50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aseline="30000" dirty="0">
                <a:solidFill>
                  <a:srgbClr val="21B8D1"/>
                </a:solidFill>
                <a:latin typeface="Filson Soft Black" panose="00000A00000000000000" pitchFamily="50" charset="0"/>
              </a:rPr>
              <a:t>They have been filled in as samples. Be sure to ‘right click’ and ‘duplicate slide’ before making changes.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baseline="30000" dirty="0">
              <a:solidFill>
                <a:srgbClr val="21B8D1"/>
              </a:solidFill>
              <a:latin typeface="Filson Soft Black" panose="00000A00000000000000" pitchFamily="50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aseline="30000" dirty="0">
                <a:solidFill>
                  <a:srgbClr val="21B8D1"/>
                </a:solidFill>
                <a:latin typeface="Filson Soft Black" panose="00000A00000000000000" pitchFamily="50" charset="0"/>
              </a:rPr>
              <a:t>Remember to save everything. In this way, you will build up a significant resource for writing that can be adapted to any age/stage.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baseline="30000" dirty="0">
              <a:solidFill>
                <a:srgbClr val="21B8D1"/>
              </a:solidFill>
              <a:latin typeface="Filson Soft Black" panose="00000A00000000000000" pitchFamily="50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aseline="30000" dirty="0">
                <a:solidFill>
                  <a:srgbClr val="21B8D1"/>
                </a:solidFill>
                <a:latin typeface="Filson Soft Black" panose="00000A00000000000000" pitchFamily="50" charset="0"/>
              </a:rPr>
              <a:t>If you have any questions, do get in touch! :D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baseline="30000" dirty="0">
              <a:solidFill>
                <a:srgbClr val="21B8D1"/>
              </a:solidFill>
              <a:latin typeface="Filson Soft Black" panose="00000A00000000000000" pitchFamily="50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aseline="30000" dirty="0">
                <a:solidFill>
                  <a:srgbClr val="21B8D1"/>
                </a:solidFill>
                <a:latin typeface="Filson Soft Black" panose="00000A00000000000000" pitchFamily="50" charset="0"/>
              </a:rPr>
              <a:t>@anneglennie </a:t>
            </a:r>
            <a:r>
              <a:rPr lang="en-GB" sz="3200" baseline="30000" dirty="0">
                <a:solidFill>
                  <a:srgbClr val="21B8D1"/>
                </a:solidFill>
                <a:latin typeface="Filson Soft Black" panose="00000A00000000000000" pitchFamily="50" charset="0"/>
                <a:hlinkClick r:id="rId2"/>
              </a:rPr>
              <a:t>anne@thelearningzoo.co.uk</a:t>
            </a:r>
            <a:endParaRPr lang="en-GB" sz="3200" baseline="30000" dirty="0">
              <a:solidFill>
                <a:srgbClr val="21B8D1"/>
              </a:solidFill>
              <a:latin typeface="Filson Soft Black" panose="00000A00000000000000" pitchFamily="50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B" sz="3200" baseline="30000" dirty="0">
              <a:solidFill>
                <a:srgbClr val="21B8D1"/>
              </a:solidFill>
              <a:latin typeface="Filson Soft Black" panose="00000A00000000000000" pitchFamily="50" charset="0"/>
            </a:endParaRPr>
          </a:p>
          <a:p>
            <a:pPr algn="ctr"/>
            <a:r>
              <a:rPr lang="en-GB" sz="3200" baseline="30000" dirty="0">
                <a:solidFill>
                  <a:srgbClr val="21B8D1"/>
                </a:solidFill>
                <a:latin typeface="Filson Soft Black" panose="00000A00000000000000" pitchFamily="50" charset="0"/>
              </a:rPr>
              <a:t>Happy writing!</a:t>
            </a:r>
          </a:p>
          <a:p>
            <a:endParaRPr lang="en-GB" sz="3200" baseline="30000" dirty="0">
              <a:solidFill>
                <a:srgbClr val="27B9D2"/>
              </a:solidFill>
              <a:latin typeface="Filson Soft Black" panose="00000A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88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1984AEE-6E79-4A6B-B2A8-1EA91E40B072}"/>
              </a:ext>
            </a:extLst>
          </p:cNvPr>
          <p:cNvSpPr/>
          <p:nvPr/>
        </p:nvSpPr>
        <p:spPr>
          <a:xfrm rot="2096364">
            <a:off x="9808007" y="1039172"/>
            <a:ext cx="16097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aseline="30000" dirty="0">
                <a:solidFill>
                  <a:srgbClr val="EA6090"/>
                </a:solidFill>
                <a:latin typeface="Filson Soft Black" panose="00000A00000000000000" pitchFamily="50" charset="0"/>
              </a:rPr>
              <a:t>Contents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DC2CB0-0BFA-4545-AE1F-F5965995D539}"/>
              </a:ext>
            </a:extLst>
          </p:cNvPr>
          <p:cNvSpPr/>
          <p:nvPr/>
        </p:nvSpPr>
        <p:spPr>
          <a:xfrm>
            <a:off x="620085" y="1005748"/>
            <a:ext cx="1044225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3200" baseline="30000" dirty="0">
                <a:solidFill>
                  <a:srgbClr val="EA6090"/>
                </a:solidFill>
                <a:latin typeface="Filson Soft Black" panose="00000A00000000000000" pitchFamily="50" charset="0"/>
              </a:rPr>
              <a:t>Envelope slide: </a:t>
            </a:r>
            <a:r>
              <a:rPr lang="en-GB" sz="3200" baseline="30000" dirty="0">
                <a:solidFill>
                  <a:srgbClr val="21B8D1"/>
                </a:solidFill>
                <a:latin typeface="Filson Soft Black" panose="00000A00000000000000" pitchFamily="50" charset="0"/>
              </a:rPr>
              <a:t>this gif will open when viewed as a presentation. </a:t>
            </a:r>
          </a:p>
          <a:p>
            <a:pPr marL="514350" indent="-514350">
              <a:buFont typeface="+mj-lt"/>
              <a:buAutoNum type="arabicPeriod"/>
            </a:pPr>
            <a:endParaRPr lang="en-GB" sz="3200" baseline="30000" dirty="0">
              <a:solidFill>
                <a:srgbClr val="21B8D1"/>
              </a:solidFill>
              <a:latin typeface="Filson Soft Black" panose="00000A00000000000000" pitchFamily="50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3200" baseline="30000" dirty="0">
                <a:solidFill>
                  <a:srgbClr val="EA6090"/>
                </a:solidFill>
                <a:latin typeface="Filson Soft Black" panose="00000A00000000000000" pitchFamily="50" charset="0"/>
              </a:rPr>
              <a:t>Mission slide: </a:t>
            </a:r>
            <a:r>
              <a:rPr lang="en-GB" sz="3200" baseline="30000" dirty="0">
                <a:solidFill>
                  <a:srgbClr val="21B8D1"/>
                </a:solidFill>
                <a:latin typeface="Filson Soft Black" panose="00000A00000000000000" pitchFamily="50" charset="0"/>
              </a:rPr>
              <a:t>this details the ‘Mission from the Mountain’ and what the Spaghetti Yeti is looking for this week. Reveal on a Monday.</a:t>
            </a:r>
          </a:p>
          <a:p>
            <a:pPr marL="514350" indent="-514350">
              <a:buFont typeface="+mj-lt"/>
              <a:buAutoNum type="arabicPeriod"/>
            </a:pPr>
            <a:endParaRPr lang="en-GB" sz="3200" baseline="30000" dirty="0">
              <a:solidFill>
                <a:srgbClr val="21B8D1"/>
              </a:solidFill>
              <a:latin typeface="Filson Soft Black" panose="00000A00000000000000" pitchFamily="50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3200" baseline="30000" dirty="0">
                <a:solidFill>
                  <a:srgbClr val="EA6090"/>
                </a:solidFill>
                <a:latin typeface="Filson Soft Black" panose="00000A00000000000000" pitchFamily="50" charset="0"/>
              </a:rPr>
              <a:t>Story Kitchen Steps to Prep!: </a:t>
            </a:r>
            <a:r>
              <a:rPr lang="en-GB" sz="3200" baseline="30000" dirty="0">
                <a:solidFill>
                  <a:srgbClr val="21B8D1"/>
                </a:solidFill>
                <a:latin typeface="Filson Soft Black" panose="00000A00000000000000" pitchFamily="50" charset="0"/>
              </a:rPr>
              <a:t>use this alongside appropriate texts for analysis during a </a:t>
            </a:r>
            <a:r>
              <a:rPr lang="en-GB" sz="3200" baseline="30000" dirty="0">
                <a:solidFill>
                  <a:srgbClr val="EA6090"/>
                </a:solidFill>
                <a:latin typeface="Filson Soft Black" panose="00000A00000000000000" pitchFamily="50" charset="0"/>
              </a:rPr>
              <a:t>‘Story Kitchen Prep’ </a:t>
            </a:r>
            <a:r>
              <a:rPr lang="en-GB" sz="3200" baseline="30000" dirty="0">
                <a:solidFill>
                  <a:srgbClr val="21B8D1"/>
                </a:solidFill>
                <a:latin typeface="Filson Soft Black" panose="00000A00000000000000" pitchFamily="50" charset="0"/>
              </a:rPr>
              <a:t>lesson on a Monday or Tuesday.</a:t>
            </a:r>
          </a:p>
          <a:p>
            <a:pPr marL="514350" indent="-514350">
              <a:buFont typeface="+mj-lt"/>
              <a:buAutoNum type="arabicPeriod"/>
            </a:pPr>
            <a:endParaRPr lang="en-GB" sz="3200" baseline="30000" dirty="0">
              <a:solidFill>
                <a:srgbClr val="21B8D1"/>
              </a:solidFill>
              <a:latin typeface="Filson Soft Black" panose="00000A00000000000000" pitchFamily="50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3200" baseline="30000" dirty="0">
                <a:solidFill>
                  <a:srgbClr val="EA6090"/>
                </a:solidFill>
                <a:latin typeface="Filson Soft Black" panose="00000A00000000000000" pitchFamily="50" charset="0"/>
              </a:rPr>
              <a:t>Spaghetti slide: </a:t>
            </a:r>
            <a:r>
              <a:rPr lang="en-GB" sz="3200" baseline="30000" dirty="0">
                <a:solidFill>
                  <a:srgbClr val="21B8D1"/>
                </a:solidFill>
                <a:latin typeface="Filson Soft Black" panose="00000A00000000000000" pitchFamily="50" charset="0"/>
              </a:rPr>
              <a:t>this is used on Story Kitchen day (usually Friday), during the PREPARE phase on </a:t>
            </a:r>
            <a:r>
              <a:rPr lang="en-GB" sz="3200" i="1" baseline="30000" dirty="0">
                <a:solidFill>
                  <a:srgbClr val="21B8D1"/>
                </a:solidFill>
                <a:latin typeface="Filson Soft Black" panose="00000A00000000000000" pitchFamily="50" charset="0"/>
              </a:rPr>
              <a:t>The Planning Plate</a:t>
            </a:r>
            <a:r>
              <a:rPr lang="en-GB" sz="3200" baseline="30000" dirty="0">
                <a:solidFill>
                  <a:srgbClr val="21B8D1"/>
                </a:solidFill>
                <a:latin typeface="Filson Soft Black" panose="00000A00000000000000" pitchFamily="50" charset="0"/>
              </a:rPr>
              <a:t>. Fill it in and discuss with class what you are looking for. Use alongside the Mission slide to remind children what they must include in their writing.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B" sz="3200" baseline="30000" dirty="0">
              <a:solidFill>
                <a:srgbClr val="21B8D1"/>
              </a:solidFill>
              <a:latin typeface="Filson Soft Black" panose="00000A00000000000000" pitchFamily="50" charset="0"/>
            </a:endParaRPr>
          </a:p>
          <a:p>
            <a:pPr algn="ctr"/>
            <a:r>
              <a:rPr lang="en-GB" sz="3200" baseline="30000" dirty="0">
                <a:solidFill>
                  <a:srgbClr val="21B8D1"/>
                </a:solidFill>
                <a:latin typeface="Filson Soft Black" panose="00000A00000000000000" pitchFamily="50" charset="0"/>
              </a:rPr>
              <a:t>Happy writing!</a:t>
            </a:r>
          </a:p>
          <a:p>
            <a:endParaRPr lang="en-GB" sz="3200" baseline="30000" dirty="0">
              <a:solidFill>
                <a:srgbClr val="27B9D2"/>
              </a:solidFill>
              <a:latin typeface="Filson Soft Black" panose="00000A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489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26AC53CA-9F32-4533-9663-BEFE5C4CAF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099" y="1557015"/>
            <a:ext cx="8203802" cy="291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604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130C88F-DAD1-4A27-A30B-8DC9B99D94D5}"/>
              </a:ext>
            </a:extLst>
          </p:cNvPr>
          <p:cNvSpPr/>
          <p:nvPr/>
        </p:nvSpPr>
        <p:spPr>
          <a:xfrm>
            <a:off x="838200" y="975246"/>
            <a:ext cx="85619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6000" baseline="30000" dirty="0">
                <a:solidFill>
                  <a:srgbClr val="EB5E93"/>
                </a:solidFill>
                <a:latin typeface="Filson Soft Black" panose="00000A00000000000000" pitchFamily="50" charset="0"/>
              </a:rPr>
              <a:t>Describe the setting for a story.</a:t>
            </a:r>
            <a:r>
              <a:rPr lang="en-GB" sz="5400" b="0" i="0" u="none" strike="noStrike" baseline="30000" dirty="0">
                <a:solidFill>
                  <a:srgbClr val="EB5E93"/>
                </a:solidFill>
                <a:latin typeface="Filson Soft Black" panose="00000A00000000000000" pitchFamily="50" charset="0"/>
              </a:rPr>
              <a:t> 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2002D1F-E0F1-4519-B962-B4C080DAA0A5}"/>
              </a:ext>
            </a:extLst>
          </p:cNvPr>
          <p:cNvSpPr/>
          <p:nvPr/>
        </p:nvSpPr>
        <p:spPr>
          <a:xfrm>
            <a:off x="838200" y="1833906"/>
            <a:ext cx="806823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Use </a:t>
            </a:r>
            <a:r>
              <a:rPr lang="en-GB" sz="4800" u="sng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descriptive</a:t>
            </a:r>
            <a:r>
              <a:rPr lang="en-GB" sz="4800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 language to bring the </a:t>
            </a:r>
          </a:p>
          <a:p>
            <a:r>
              <a:rPr lang="en-GB" sz="4800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setting to life including: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C5D1EE5-26B3-4917-8C3B-2E9738F4FAAF}"/>
              </a:ext>
            </a:extLst>
          </p:cNvPr>
          <p:cNvSpPr/>
          <p:nvPr/>
        </p:nvSpPr>
        <p:spPr>
          <a:xfrm>
            <a:off x="838200" y="3179450"/>
            <a:ext cx="7878510" cy="2349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word choice (adjectives &amp; adverbs)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attention to detail (</a:t>
            </a:r>
            <a:r>
              <a:rPr lang="en-GB" sz="4000" baseline="30000" dirty="0" err="1">
                <a:solidFill>
                  <a:srgbClr val="27B9D2"/>
                </a:solidFill>
                <a:latin typeface="Filson Soft Black" panose="00000A00000000000000" pitchFamily="50" charset="0"/>
              </a:rPr>
              <a:t>inc.</a:t>
            </a:r>
            <a:r>
              <a:rPr lang="en-GB" sz="4000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 weather!)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imagery (using the senses)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literary devices (similes; metaphors)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feelings</a:t>
            </a:r>
            <a:endParaRPr lang="en-GB" sz="4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77F482-0506-4CD2-AA11-801B3279BAFA}"/>
              </a:ext>
            </a:extLst>
          </p:cNvPr>
          <p:cNvSpPr/>
          <p:nvPr/>
        </p:nvSpPr>
        <p:spPr>
          <a:xfrm rot="2096364">
            <a:off x="8918815" y="795839"/>
            <a:ext cx="31373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baseline="30000" dirty="0">
                <a:solidFill>
                  <a:srgbClr val="F5D544"/>
                </a:solidFill>
                <a:latin typeface="Filson Soft" panose="00000800000000000000" pitchFamily="50" charset="0"/>
              </a:rPr>
              <a:t>Descriptive Writing</a:t>
            </a:r>
            <a:endParaRPr lang="en-GB" sz="2000" dirty="0"/>
          </a:p>
        </p:txBody>
      </p:sp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80D1DEC2-988D-4AEF-ABBC-18938D51CA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7684" y="1329189"/>
            <a:ext cx="2167049" cy="2933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172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477F482-0506-4CD2-AA11-801B3279BAFA}"/>
              </a:ext>
            </a:extLst>
          </p:cNvPr>
          <p:cNvSpPr/>
          <p:nvPr/>
        </p:nvSpPr>
        <p:spPr>
          <a:xfrm rot="2096364">
            <a:off x="8965303" y="795839"/>
            <a:ext cx="30444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baseline="30000" dirty="0">
                <a:solidFill>
                  <a:srgbClr val="F5D544"/>
                </a:solidFill>
                <a:latin typeface="Filson Soft" panose="00000800000000000000" pitchFamily="50" charset="0"/>
              </a:rPr>
              <a:t>Persuasive Writing</a:t>
            </a:r>
            <a:endParaRPr lang="en-GB" sz="2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50C3DF-BCC2-4104-8E0C-1AEDF1B34632}"/>
              </a:ext>
            </a:extLst>
          </p:cNvPr>
          <p:cNvSpPr/>
          <p:nvPr/>
        </p:nvSpPr>
        <p:spPr>
          <a:xfrm>
            <a:off x="838199" y="2255708"/>
            <a:ext cx="10442250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u="sng" baseline="30000" dirty="0">
                <a:solidFill>
                  <a:srgbClr val="21B8D1"/>
                </a:solidFill>
                <a:latin typeface="Filson Soft Black" panose="00000A00000000000000" pitchFamily="50" charset="0"/>
              </a:rPr>
              <a:t>Persuade</a:t>
            </a:r>
            <a:r>
              <a:rPr lang="en-GB" sz="4400" baseline="30000" dirty="0">
                <a:solidFill>
                  <a:srgbClr val="21B8D1"/>
                </a:solidFill>
                <a:latin typeface="Filson Soft Black" panose="00000A00000000000000" pitchFamily="50" charset="0"/>
              </a:rPr>
              <a:t> </a:t>
            </a:r>
            <a:r>
              <a:rPr lang="en-GB" sz="4400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your reader to go there using positive, </a:t>
            </a:r>
            <a:r>
              <a:rPr lang="en-GB" sz="4400" u="sng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descriptive</a:t>
            </a:r>
            <a:r>
              <a:rPr lang="en-GB" sz="4400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 language.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99CCA95-0F8D-4DCA-9EF9-410F0EC8539F}"/>
              </a:ext>
            </a:extLst>
          </p:cNvPr>
          <p:cNvSpPr/>
          <p:nvPr/>
        </p:nvSpPr>
        <p:spPr>
          <a:xfrm>
            <a:off x="838199" y="976225"/>
            <a:ext cx="808105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5400" baseline="30000" dirty="0">
                <a:solidFill>
                  <a:srgbClr val="EA6090"/>
                </a:solidFill>
                <a:latin typeface="Filson Soft Black" panose="00000A00000000000000" pitchFamily="50" charset="0"/>
              </a:rPr>
              <a:t>Write a holiday brochure entry </a:t>
            </a:r>
          </a:p>
          <a:p>
            <a:r>
              <a:rPr lang="en-GB" sz="5400" baseline="30000" dirty="0">
                <a:solidFill>
                  <a:srgbClr val="EA6090"/>
                </a:solidFill>
                <a:latin typeface="Filson Soft Black" panose="00000A00000000000000" pitchFamily="50" charset="0"/>
              </a:rPr>
              <a:t>for the destination of your choice.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4A32C3B-99B7-400F-8AF3-1D9E98EA79A4}"/>
              </a:ext>
            </a:extLst>
          </p:cNvPr>
          <p:cNvSpPr/>
          <p:nvPr/>
        </p:nvSpPr>
        <p:spPr>
          <a:xfrm>
            <a:off x="838199" y="3330006"/>
            <a:ext cx="9288567" cy="2349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400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word choice (adjectives &amp; adverbs)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400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attention to detail (</a:t>
            </a:r>
            <a:r>
              <a:rPr lang="en-GB" sz="4400" baseline="30000" dirty="0" err="1">
                <a:solidFill>
                  <a:srgbClr val="27B9D2"/>
                </a:solidFill>
                <a:latin typeface="Filson Soft Black" panose="00000A00000000000000" pitchFamily="50" charset="0"/>
              </a:rPr>
              <a:t>inc.</a:t>
            </a:r>
            <a:r>
              <a:rPr lang="en-GB" sz="4400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 weather!)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400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imagery (using the senses)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400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literary devices (similes; metaphors)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400" baseline="30000" dirty="0">
                <a:solidFill>
                  <a:srgbClr val="27B9D2"/>
                </a:solidFill>
                <a:latin typeface="Filson Soft Black" panose="00000A00000000000000" pitchFamily="50" charset="0"/>
              </a:rPr>
              <a:t>feelings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6B598F0-4503-4A51-88D9-7FC7F31650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8689" y="3245380"/>
            <a:ext cx="1046893" cy="972476"/>
          </a:xfrm>
          <a:prstGeom prst="rect">
            <a:avLst/>
          </a:prstGeom>
        </p:spPr>
      </p:pic>
      <p:pic>
        <p:nvPicPr>
          <p:cNvPr id="21" name="Picture 20" descr="A picture containing object&#10;&#10;Description automatically generated">
            <a:extLst>
              <a:ext uri="{FF2B5EF4-FFF2-40B4-BE49-F238E27FC236}">
                <a16:creationId xmlns:a16="http://schemas.microsoft.com/office/drawing/2014/main" id="{5F137D8D-9779-4A57-95F2-6EAD7440F1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9012" y="4447524"/>
            <a:ext cx="502855" cy="782460"/>
          </a:xfrm>
          <a:prstGeom prst="rect">
            <a:avLst/>
          </a:prstGeom>
        </p:spPr>
      </p:pic>
      <p:pic>
        <p:nvPicPr>
          <p:cNvPr id="23" name="Picture 22" descr="A close up of a logo&#10;&#10;Description automatically generated">
            <a:extLst>
              <a:ext uri="{FF2B5EF4-FFF2-40B4-BE49-F238E27FC236}">
                <a16:creationId xmlns:a16="http://schemas.microsoft.com/office/drawing/2014/main" id="{20357AD5-B45C-4DCA-8261-B9B4B4ECE9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843" y="2010718"/>
            <a:ext cx="872003" cy="893932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">
            <a:extLst>
              <a:ext uri="{FF2B5EF4-FFF2-40B4-BE49-F238E27FC236}">
                <a16:creationId xmlns:a16="http://schemas.microsoft.com/office/drawing/2014/main" id="{CC099DBE-9292-4663-AC2D-71D5D5BF7B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98330">
            <a:off x="8901068" y="4208856"/>
            <a:ext cx="721031" cy="97261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AFD91B6-5E4B-47F4-83A7-19D805EBEC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3833" y="4909417"/>
            <a:ext cx="1557496" cy="641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575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A2654D2-0BF8-4B80-BF10-9A738AB5EA94}"/>
              </a:ext>
            </a:extLst>
          </p:cNvPr>
          <p:cNvSpPr/>
          <p:nvPr/>
        </p:nvSpPr>
        <p:spPr>
          <a:xfrm>
            <a:off x="1394662" y="5151214"/>
            <a:ext cx="8082409" cy="666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8. Compare the authors' </a:t>
            </a:r>
            <a:r>
              <a:rPr lang="en-GB" sz="2800" b="1" i="1" u="sng" baseline="30000" dirty="0">
                <a:solidFill>
                  <a:srgbClr val="1EC1D0"/>
                </a:solidFill>
                <a:latin typeface="Filson Soft" panose="00000800000000000000" pitchFamily="50" charset="0"/>
              </a:rPr>
              <a:t>techniques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. What is the same? What is different? Which one do you prefer? Why?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920F649-0E1E-4F8B-A147-202C7FB8238B}"/>
              </a:ext>
            </a:extLst>
          </p:cNvPr>
          <p:cNvSpPr/>
          <p:nvPr/>
        </p:nvSpPr>
        <p:spPr>
          <a:xfrm>
            <a:off x="835088" y="4384076"/>
            <a:ext cx="8641983" cy="666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7. Can you spot any </a:t>
            </a:r>
            <a:r>
              <a:rPr lang="en-GB" sz="2800" b="1" i="1" u="sng" baseline="30000" dirty="0">
                <a:solidFill>
                  <a:srgbClr val="1EC1D0"/>
                </a:solidFill>
                <a:latin typeface="Filson Soft" panose="00000800000000000000" pitchFamily="50" charset="0"/>
              </a:rPr>
              <a:t>imagery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? (Using the senses e.g. what you can see, hear, taste, touch &amp; smell)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D84959A-3D9C-4025-B330-1F81462C5A9D}"/>
              </a:ext>
            </a:extLst>
          </p:cNvPr>
          <p:cNvSpPr/>
          <p:nvPr/>
        </p:nvSpPr>
        <p:spPr>
          <a:xfrm>
            <a:off x="835088" y="1457826"/>
            <a:ext cx="10521824" cy="2192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1. Read some </a:t>
            </a:r>
            <a:r>
              <a:rPr lang="en-GB" sz="2800" b="1" i="1" u="sng" baseline="30000" dirty="0">
                <a:solidFill>
                  <a:srgbClr val="1EC1D0"/>
                </a:solidFill>
                <a:latin typeface="Filson Soft" panose="00000800000000000000" pitchFamily="50" charset="0"/>
              </a:rPr>
              <a:t>Excellent Examples 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of settings written by famous authors. </a:t>
            </a:r>
          </a:p>
          <a:p>
            <a:pPr>
              <a:lnSpc>
                <a:spcPct val="150000"/>
              </a:lnSpc>
            </a:pP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2. Write a brief </a:t>
            </a:r>
            <a:r>
              <a:rPr lang="en-GB" sz="2800" b="1" i="1" u="sng" baseline="30000" dirty="0">
                <a:solidFill>
                  <a:srgbClr val="1EC1D0"/>
                </a:solidFill>
                <a:latin typeface="Filson Soft" panose="00000800000000000000" pitchFamily="50" charset="0"/>
              </a:rPr>
              <a:t>summary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 of each text using </a:t>
            </a:r>
            <a:r>
              <a:rPr lang="en-GB" sz="2800" b="1" i="1" u="sng" baseline="30000" dirty="0">
                <a:solidFill>
                  <a:srgbClr val="1EC1D0"/>
                </a:solidFill>
                <a:latin typeface="Filson Soft" panose="00000800000000000000" pitchFamily="50" charset="0"/>
              </a:rPr>
              <a:t>WHO? WHAT? WHEN? WHERE? WHY? HOW?</a:t>
            </a:r>
          </a:p>
          <a:p>
            <a:pPr>
              <a:lnSpc>
                <a:spcPct val="150000"/>
              </a:lnSpc>
            </a:pP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3. With your group, do a </a:t>
            </a:r>
            <a:r>
              <a:rPr lang="en-GB" sz="2800" b="1" i="1" u="sng" baseline="30000" dirty="0">
                <a:solidFill>
                  <a:srgbClr val="1EC1D0"/>
                </a:solidFill>
                <a:latin typeface="Filson Soft" panose="00000800000000000000" pitchFamily="50" charset="0"/>
              </a:rPr>
              <a:t>'SPAGHETTI SWEEP' 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and make notes about your findings.</a:t>
            </a:r>
          </a:p>
          <a:p>
            <a:pPr>
              <a:lnSpc>
                <a:spcPct val="150000"/>
              </a:lnSpc>
            </a:pP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4. What </a:t>
            </a:r>
            <a:r>
              <a:rPr lang="en-GB" sz="2800" b="1" i="1" u="sng" baseline="30000" dirty="0">
                <a:solidFill>
                  <a:srgbClr val="1EC1D0"/>
                </a:solidFill>
                <a:latin typeface="Filson Soft" panose="00000800000000000000" pitchFamily="50" charset="0"/>
              </a:rPr>
              <a:t>techniques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 do the writers use to persuade the reader?</a:t>
            </a:r>
          </a:p>
          <a:p>
            <a:pPr>
              <a:lnSpc>
                <a:spcPct val="150000"/>
              </a:lnSpc>
            </a:pP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5. How many of </a:t>
            </a:r>
            <a:r>
              <a:rPr lang="en-GB" sz="2800" b="1" i="1" u="sng" baseline="30000" dirty="0">
                <a:solidFill>
                  <a:srgbClr val="1EC1D0"/>
                </a:solidFill>
                <a:latin typeface="Filson Soft" panose="00000800000000000000" pitchFamily="50" charset="0"/>
              </a:rPr>
              <a:t>The Four Sentence Types 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can you spot?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E35FE8-EBBF-4781-B568-77C53B0E702D}"/>
              </a:ext>
            </a:extLst>
          </p:cNvPr>
          <p:cNvSpPr/>
          <p:nvPr/>
        </p:nvSpPr>
        <p:spPr>
          <a:xfrm>
            <a:off x="835088" y="955124"/>
            <a:ext cx="7109286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aseline="30000" dirty="0">
                <a:solidFill>
                  <a:srgbClr val="EA6090"/>
                </a:solidFill>
                <a:latin typeface="Filson Soft Black" panose="00000A00000000000000" pitchFamily="50" charset="0"/>
              </a:rPr>
              <a:t>Story Kitchen Steps to Prep!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1265949-F1EC-4DC7-8DF2-4C406AC52D11}"/>
              </a:ext>
            </a:extLst>
          </p:cNvPr>
          <p:cNvSpPr/>
          <p:nvPr/>
        </p:nvSpPr>
        <p:spPr>
          <a:xfrm>
            <a:off x="835088" y="3611936"/>
            <a:ext cx="9201558" cy="6718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6. Does your author mention the weather? How does this affect the setting?</a:t>
            </a:r>
            <a:endParaRPr lang="en-GB" sz="2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984AEE-6E79-4A6B-B2A8-1EA91E40B072}"/>
              </a:ext>
            </a:extLst>
          </p:cNvPr>
          <p:cNvSpPr/>
          <p:nvPr/>
        </p:nvSpPr>
        <p:spPr>
          <a:xfrm rot="2096364">
            <a:off x="8918815" y="795839"/>
            <a:ext cx="31373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baseline="30000" dirty="0">
                <a:solidFill>
                  <a:srgbClr val="F5D544"/>
                </a:solidFill>
                <a:latin typeface="Filson Soft" panose="00000800000000000000" pitchFamily="50" charset="0"/>
              </a:rPr>
              <a:t>Descriptive Writing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87336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D84959A-3D9C-4025-B330-1F81462C5A9D}"/>
              </a:ext>
            </a:extLst>
          </p:cNvPr>
          <p:cNvSpPr/>
          <p:nvPr/>
        </p:nvSpPr>
        <p:spPr>
          <a:xfrm>
            <a:off x="835088" y="925740"/>
            <a:ext cx="10521824" cy="4462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 baseline="30000" dirty="0">
                <a:solidFill>
                  <a:srgbClr val="EA6090"/>
                </a:solidFill>
                <a:latin typeface="Filson Soft" panose="00000800000000000000" pitchFamily="50" charset="0"/>
              </a:rPr>
              <a:t>S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	Aim for accuracy. (If in doubt, find out!)</a:t>
            </a:r>
          </a:p>
          <a:p>
            <a:pPr>
              <a:lnSpc>
                <a:spcPct val="150000"/>
              </a:lnSpc>
            </a:pPr>
            <a:r>
              <a:rPr lang="en-GB" sz="3200" b="1" baseline="30000" dirty="0">
                <a:solidFill>
                  <a:srgbClr val="EA6090"/>
                </a:solidFill>
                <a:latin typeface="Filson Soft" panose="00000800000000000000" pitchFamily="50" charset="0"/>
              </a:rPr>
              <a:t>P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	Proper punctuation please (be ambitious!)</a:t>
            </a:r>
            <a:endParaRPr lang="en-GB" sz="2800" b="1" i="1" u="sng" baseline="30000" dirty="0">
              <a:solidFill>
                <a:srgbClr val="1EC1D0"/>
              </a:solidFill>
              <a:latin typeface="Filson Soft" panose="00000800000000000000" pitchFamily="50" charset="0"/>
            </a:endParaRPr>
          </a:p>
          <a:p>
            <a:pPr>
              <a:lnSpc>
                <a:spcPct val="150000"/>
              </a:lnSpc>
            </a:pPr>
            <a:r>
              <a:rPr lang="en-GB" sz="3200" b="1" baseline="30000" dirty="0">
                <a:solidFill>
                  <a:srgbClr val="EA6090"/>
                </a:solidFill>
                <a:latin typeface="Filson Soft" panose="00000800000000000000" pitchFamily="50" charset="0"/>
              </a:rPr>
              <a:t>a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en-GB" sz="3200" b="1" baseline="30000" dirty="0">
                <a:solidFill>
                  <a:srgbClr val="EA6090"/>
                </a:solidFill>
                <a:latin typeface="Filson Soft" panose="00000800000000000000" pitchFamily="50" charset="0"/>
              </a:rPr>
              <a:t>G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	</a:t>
            </a:r>
            <a:r>
              <a:rPr lang="en-GB" sz="2800" b="1" u="sng" baseline="30000" dirty="0">
                <a:solidFill>
                  <a:srgbClr val="21B8D1"/>
                </a:solidFill>
                <a:latin typeface="Filson Soft" panose="00000800000000000000" pitchFamily="50" charset="0"/>
              </a:rPr>
              <a:t>Four Sentence Types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, </a:t>
            </a:r>
            <a:r>
              <a:rPr lang="en-GB" sz="2800" b="1" u="sng" baseline="30000" dirty="0">
                <a:solidFill>
                  <a:srgbClr val="21B8D1"/>
                </a:solidFill>
                <a:latin typeface="Filson Soft" panose="00000800000000000000" pitchFamily="50" charset="0"/>
              </a:rPr>
              <a:t>Noun Phrase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, </a:t>
            </a:r>
            <a:r>
              <a:rPr lang="en-GB" sz="2800" b="1" u="sng" baseline="30000" dirty="0">
                <a:solidFill>
                  <a:srgbClr val="21B8D1"/>
                </a:solidFill>
                <a:latin typeface="Filson Soft" panose="00000800000000000000" pitchFamily="50" charset="0"/>
              </a:rPr>
              <a:t>Fronted Adverbials 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:D</a:t>
            </a:r>
          </a:p>
          <a:p>
            <a:pPr>
              <a:lnSpc>
                <a:spcPct val="150000"/>
              </a:lnSpc>
            </a:pPr>
            <a:r>
              <a:rPr lang="en-GB" sz="3200" b="1" baseline="30000" dirty="0">
                <a:solidFill>
                  <a:srgbClr val="EA6090"/>
                </a:solidFill>
                <a:latin typeface="Filson Soft" panose="00000800000000000000" pitchFamily="50" charset="0"/>
              </a:rPr>
              <a:t>H 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  	Best handwriting, joined please. (We *might* type for redrafting later)</a:t>
            </a:r>
          </a:p>
          <a:p>
            <a:pPr>
              <a:lnSpc>
                <a:spcPct val="150000"/>
              </a:lnSpc>
            </a:pPr>
            <a:r>
              <a:rPr lang="en-GB" sz="3200" b="1" baseline="30000" dirty="0">
                <a:solidFill>
                  <a:srgbClr val="EA6090"/>
                </a:solidFill>
                <a:latin typeface="Filson Soft" panose="00000800000000000000" pitchFamily="50" charset="0"/>
              </a:rPr>
              <a:t>E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	See ‘Mission from the Mountain’ requirements</a:t>
            </a:r>
          </a:p>
          <a:p>
            <a:pPr>
              <a:lnSpc>
                <a:spcPct val="150000"/>
              </a:lnSpc>
            </a:pPr>
            <a:r>
              <a:rPr lang="en-GB" sz="3200" b="1" baseline="30000" dirty="0">
                <a:solidFill>
                  <a:srgbClr val="EA6090"/>
                </a:solidFill>
                <a:latin typeface="Filson Soft" panose="00000800000000000000" pitchFamily="50" charset="0"/>
              </a:rPr>
              <a:t>T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	Setting (Descriptive Writing)</a:t>
            </a:r>
          </a:p>
          <a:p>
            <a:pPr>
              <a:lnSpc>
                <a:spcPct val="150000"/>
              </a:lnSpc>
            </a:pPr>
            <a:r>
              <a:rPr lang="en-GB" sz="3200" b="1" baseline="30000" dirty="0">
                <a:solidFill>
                  <a:srgbClr val="EA6090"/>
                </a:solidFill>
                <a:latin typeface="Filson Soft" panose="00000800000000000000" pitchFamily="50" charset="0"/>
              </a:rPr>
              <a:t>T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	Normal prose layout, single paragraph (Include a title!)</a:t>
            </a:r>
          </a:p>
          <a:p>
            <a:pPr>
              <a:lnSpc>
                <a:spcPct val="150000"/>
              </a:lnSpc>
            </a:pPr>
            <a:r>
              <a:rPr lang="en-GB" sz="3200" b="1" baseline="30000" dirty="0">
                <a:solidFill>
                  <a:srgbClr val="EA6090"/>
                </a:solidFill>
                <a:latin typeface="Filson Soft" panose="00000800000000000000" pitchFamily="50" charset="0"/>
              </a:rPr>
              <a:t>I	</a:t>
            </a:r>
            <a:r>
              <a:rPr lang="en-GB" sz="2800" b="1" baseline="30000" dirty="0">
                <a:solidFill>
                  <a:srgbClr val="59362F"/>
                </a:solidFill>
                <a:latin typeface="Filson Soft" panose="00000800000000000000" pitchFamily="50" charset="0"/>
              </a:rPr>
              <a:t>Choose from 4 inspirational photos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984AEE-6E79-4A6B-B2A8-1EA91E40B072}"/>
              </a:ext>
            </a:extLst>
          </p:cNvPr>
          <p:cNvSpPr/>
          <p:nvPr/>
        </p:nvSpPr>
        <p:spPr>
          <a:xfrm rot="2096364">
            <a:off x="8847804" y="1039172"/>
            <a:ext cx="35301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aseline="30000" dirty="0">
                <a:solidFill>
                  <a:srgbClr val="EA6090"/>
                </a:solidFill>
                <a:latin typeface="Filson Soft Black" panose="00000A00000000000000" pitchFamily="50" charset="0"/>
              </a:rPr>
              <a:t>Today’s Ingredients…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266E12-EC59-4DA6-8EDF-926D5A0917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489" y="3701008"/>
            <a:ext cx="4429387" cy="429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54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A11AF9D-66D7-4232-8E79-EAB997E8C7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084" y="0"/>
            <a:ext cx="70738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88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582</Words>
  <Application>Microsoft Office PowerPoint</Application>
  <PresentationFormat>Widescreen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Aptos</vt:lpstr>
      <vt:lpstr>Arial</vt:lpstr>
      <vt:lpstr>Calibri</vt:lpstr>
      <vt:lpstr>Calibri Light</vt:lpstr>
      <vt:lpstr>Filson Soft</vt:lpstr>
      <vt:lpstr>Filson Soft Black</vt:lpstr>
      <vt:lpstr>Office Theme</vt:lpstr>
      <vt:lpstr>Custom Design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Glennie</dc:creator>
  <cp:lastModifiedBy>Anne Glennie</cp:lastModifiedBy>
  <cp:revision>11</cp:revision>
  <dcterms:created xsi:type="dcterms:W3CDTF">2019-08-17T13:28:27Z</dcterms:created>
  <dcterms:modified xsi:type="dcterms:W3CDTF">2024-04-21T15:01:38Z</dcterms:modified>
</cp:coreProperties>
</file>