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 id="2147483797" r:id="rId2"/>
    <p:sldMasterId id="2147483833" r:id="rId3"/>
    <p:sldMasterId id="2147483821" r:id="rId4"/>
    <p:sldMasterId id="2147483869" r:id="rId5"/>
  </p:sldMasterIdLst>
  <p:notesMasterIdLst>
    <p:notesMasterId r:id="rId92"/>
  </p:notesMasterIdLst>
  <p:handoutMasterIdLst>
    <p:handoutMasterId r:id="rId93"/>
  </p:handoutMasterIdLst>
  <p:sldIdLst>
    <p:sldId id="729" r:id="rId6"/>
    <p:sldId id="706" r:id="rId7"/>
    <p:sldId id="732" r:id="rId8"/>
    <p:sldId id="1071" r:id="rId9"/>
    <p:sldId id="1013" r:id="rId10"/>
    <p:sldId id="973" r:id="rId11"/>
    <p:sldId id="773" r:id="rId12"/>
    <p:sldId id="1072" r:id="rId13"/>
    <p:sldId id="1073" r:id="rId14"/>
    <p:sldId id="1102" r:id="rId15"/>
    <p:sldId id="972" r:id="rId16"/>
    <p:sldId id="741" r:id="rId17"/>
    <p:sldId id="809" r:id="rId18"/>
    <p:sldId id="803" r:id="rId19"/>
    <p:sldId id="802" r:id="rId20"/>
    <p:sldId id="821" r:id="rId21"/>
    <p:sldId id="804" r:id="rId22"/>
    <p:sldId id="983" r:id="rId23"/>
    <p:sldId id="988" r:id="rId24"/>
    <p:sldId id="986" r:id="rId25"/>
    <p:sldId id="816" r:id="rId26"/>
    <p:sldId id="991" r:id="rId27"/>
    <p:sldId id="993" r:id="rId28"/>
    <p:sldId id="995" r:id="rId29"/>
    <p:sldId id="996" r:id="rId30"/>
    <p:sldId id="1103" r:id="rId31"/>
    <p:sldId id="1104" r:id="rId32"/>
    <p:sldId id="810" r:id="rId33"/>
    <p:sldId id="805" r:id="rId34"/>
    <p:sldId id="806" r:id="rId35"/>
    <p:sldId id="811" r:id="rId36"/>
    <p:sldId id="813" r:id="rId37"/>
    <p:sldId id="825" r:id="rId38"/>
    <p:sldId id="827" r:id="rId39"/>
    <p:sldId id="814" r:id="rId40"/>
    <p:sldId id="815" r:id="rId41"/>
    <p:sldId id="830" r:id="rId42"/>
    <p:sldId id="845" r:id="rId43"/>
    <p:sldId id="842" r:id="rId44"/>
    <p:sldId id="928" r:id="rId45"/>
    <p:sldId id="831" r:id="rId46"/>
    <p:sldId id="832" r:id="rId47"/>
    <p:sldId id="833" r:id="rId48"/>
    <p:sldId id="834" r:id="rId49"/>
    <p:sldId id="835" r:id="rId50"/>
    <p:sldId id="836" r:id="rId51"/>
    <p:sldId id="837" r:id="rId52"/>
    <p:sldId id="958" r:id="rId53"/>
    <p:sldId id="1245" r:id="rId54"/>
    <p:sldId id="1246" r:id="rId55"/>
    <p:sldId id="1247" r:id="rId56"/>
    <p:sldId id="1740" r:id="rId57"/>
    <p:sldId id="1741" r:id="rId58"/>
    <p:sldId id="1742" r:id="rId59"/>
    <p:sldId id="1743" r:id="rId60"/>
    <p:sldId id="1744" r:id="rId61"/>
    <p:sldId id="930" r:id="rId62"/>
    <p:sldId id="1357" r:id="rId63"/>
    <p:sldId id="844" r:id="rId64"/>
    <p:sldId id="846" r:id="rId65"/>
    <p:sldId id="848" r:id="rId66"/>
    <p:sldId id="849" r:id="rId67"/>
    <p:sldId id="847" r:id="rId68"/>
    <p:sldId id="850" r:id="rId69"/>
    <p:sldId id="854" r:id="rId70"/>
    <p:sldId id="851" r:id="rId71"/>
    <p:sldId id="860" r:id="rId72"/>
    <p:sldId id="863" r:id="rId73"/>
    <p:sldId id="861" r:id="rId74"/>
    <p:sldId id="862" r:id="rId75"/>
    <p:sldId id="865" r:id="rId76"/>
    <p:sldId id="980" r:id="rId77"/>
    <p:sldId id="859" r:id="rId78"/>
    <p:sldId id="858" r:id="rId79"/>
    <p:sldId id="857" r:id="rId80"/>
    <p:sldId id="855" r:id="rId81"/>
    <p:sldId id="755" r:id="rId82"/>
    <p:sldId id="1085" r:id="rId83"/>
    <p:sldId id="1092" r:id="rId84"/>
    <p:sldId id="1097" r:id="rId85"/>
    <p:sldId id="1095" r:id="rId86"/>
    <p:sldId id="262" r:id="rId87"/>
    <p:sldId id="1094" r:id="rId88"/>
    <p:sldId id="1043" r:id="rId89"/>
    <p:sldId id="1098" r:id="rId90"/>
    <p:sldId id="926" r:id="rId91"/>
  </p:sldIdLst>
  <p:sldSz cx="12192000" cy="6858000"/>
  <p:notesSz cx="6888163" cy="10020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C5AF88C-11FE-4B9C-9E37-47A64264E5E1}">
          <p14:sldIdLst>
            <p14:sldId id="729"/>
            <p14:sldId id="706"/>
            <p14:sldId id="732"/>
            <p14:sldId id="1071"/>
            <p14:sldId id="1013"/>
            <p14:sldId id="973"/>
            <p14:sldId id="773"/>
            <p14:sldId id="1072"/>
            <p14:sldId id="1073"/>
            <p14:sldId id="1102"/>
            <p14:sldId id="972"/>
            <p14:sldId id="741"/>
            <p14:sldId id="809"/>
            <p14:sldId id="803"/>
            <p14:sldId id="802"/>
            <p14:sldId id="821"/>
            <p14:sldId id="804"/>
            <p14:sldId id="983"/>
            <p14:sldId id="988"/>
            <p14:sldId id="986"/>
            <p14:sldId id="816"/>
            <p14:sldId id="991"/>
            <p14:sldId id="993"/>
            <p14:sldId id="995"/>
            <p14:sldId id="996"/>
            <p14:sldId id="1103"/>
            <p14:sldId id="1104"/>
            <p14:sldId id="810"/>
            <p14:sldId id="805"/>
            <p14:sldId id="806"/>
            <p14:sldId id="811"/>
            <p14:sldId id="813"/>
            <p14:sldId id="825"/>
            <p14:sldId id="827"/>
            <p14:sldId id="814"/>
            <p14:sldId id="815"/>
            <p14:sldId id="830"/>
            <p14:sldId id="845"/>
            <p14:sldId id="842"/>
            <p14:sldId id="928"/>
            <p14:sldId id="831"/>
            <p14:sldId id="832"/>
            <p14:sldId id="833"/>
            <p14:sldId id="834"/>
            <p14:sldId id="835"/>
            <p14:sldId id="836"/>
            <p14:sldId id="837"/>
            <p14:sldId id="958"/>
            <p14:sldId id="1245"/>
            <p14:sldId id="1246"/>
            <p14:sldId id="1247"/>
            <p14:sldId id="1740"/>
            <p14:sldId id="1741"/>
            <p14:sldId id="1742"/>
            <p14:sldId id="1743"/>
            <p14:sldId id="1744"/>
            <p14:sldId id="930"/>
            <p14:sldId id="1357"/>
            <p14:sldId id="844"/>
            <p14:sldId id="846"/>
            <p14:sldId id="848"/>
            <p14:sldId id="849"/>
            <p14:sldId id="847"/>
            <p14:sldId id="850"/>
            <p14:sldId id="854"/>
            <p14:sldId id="851"/>
            <p14:sldId id="860"/>
            <p14:sldId id="863"/>
            <p14:sldId id="861"/>
            <p14:sldId id="862"/>
            <p14:sldId id="865"/>
            <p14:sldId id="980"/>
            <p14:sldId id="859"/>
            <p14:sldId id="858"/>
            <p14:sldId id="857"/>
            <p14:sldId id="855"/>
            <p14:sldId id="755"/>
            <p14:sldId id="1085"/>
            <p14:sldId id="1092"/>
            <p14:sldId id="1097"/>
            <p14:sldId id="1095"/>
            <p14:sldId id="262"/>
            <p14:sldId id="1094"/>
            <p14:sldId id="1043"/>
            <p14:sldId id="1098"/>
            <p14:sldId id="92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56" userDrawn="1">
          <p15:clr>
            <a:srgbClr val="A4A3A4"/>
          </p15:clr>
        </p15:guide>
        <p15:guide id="2" pos="216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6795"/>
    <a:srgbClr val="DAEEF1"/>
    <a:srgbClr val="73C7D2"/>
    <a:srgbClr val="7182AE"/>
    <a:srgbClr val="142048"/>
    <a:srgbClr val="E6E6E6"/>
    <a:srgbClr val="F089A1"/>
    <a:srgbClr val="29B9D3"/>
    <a:srgbClr val="F9CFD5"/>
    <a:srgbClr val="F392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7764" autoAdjust="0"/>
    <p:restoredTop sz="59415" autoAdjust="0"/>
  </p:normalViewPr>
  <p:slideViewPr>
    <p:cSldViewPr>
      <p:cViewPr varScale="1">
        <p:scale>
          <a:sx n="66" d="100"/>
          <a:sy n="66" d="100"/>
        </p:scale>
        <p:origin x="2154" y="72"/>
      </p:cViewPr>
      <p:guideLst>
        <p:guide orient="horz" pos="2160"/>
        <p:guide pos="3840"/>
      </p:guideLst>
    </p:cSldViewPr>
  </p:slideViewPr>
  <p:outlineViewPr>
    <p:cViewPr>
      <p:scale>
        <a:sx n="33" d="100"/>
        <a:sy n="33" d="100"/>
      </p:scale>
      <p:origin x="0" y="4172"/>
    </p:cViewPr>
  </p:outlineViewPr>
  <p:notesTextViewPr>
    <p:cViewPr>
      <p:scale>
        <a:sx n="3" d="2"/>
        <a:sy n="3" d="2"/>
      </p:scale>
      <p:origin x="0" y="0"/>
    </p:cViewPr>
  </p:notesTextViewPr>
  <p:sorterViewPr>
    <p:cViewPr>
      <p:scale>
        <a:sx n="60" d="100"/>
        <a:sy n="60" d="100"/>
      </p:scale>
      <p:origin x="0" y="0"/>
    </p:cViewPr>
  </p:sorterViewPr>
  <p:notesViewPr>
    <p:cSldViewPr>
      <p:cViewPr varScale="1">
        <p:scale>
          <a:sx n="80" d="100"/>
          <a:sy n="80" d="100"/>
        </p:scale>
        <p:origin x="3990" y="84"/>
      </p:cViewPr>
      <p:guideLst>
        <p:guide orient="horz" pos="3156"/>
        <p:guide pos="2169"/>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viewProps" Target="view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notesMaster" Target="notesMasters/notesMaster1.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D8C15C9-7291-4F73-934F-F4281D1E99D8}"/>
              </a:ext>
            </a:extLst>
          </p:cNvPr>
          <p:cNvSpPr>
            <a:spLocks noGrp="1"/>
          </p:cNvSpPr>
          <p:nvPr>
            <p:ph type="ftr" sz="quarter" idx="2"/>
          </p:nvPr>
        </p:nvSpPr>
        <p:spPr>
          <a:xfrm>
            <a:off x="2" y="9402639"/>
            <a:ext cx="1499865" cy="501650"/>
          </a:xfrm>
          <a:prstGeom prst="rect">
            <a:avLst/>
          </a:prstGeom>
        </p:spPr>
        <p:txBody>
          <a:bodyPr vert="horz" lIns="91428" tIns="45714" rIns="91428" bIns="45714" rtlCol="0" anchor="b"/>
          <a:lstStyle>
            <a:lvl1pPr algn="l">
              <a:defRPr sz="1200"/>
            </a:lvl1pPr>
          </a:lstStyle>
          <a:p>
            <a:r>
              <a:rPr lang="en-GB" sz="1800" dirty="0">
                <a:solidFill>
                  <a:srgbClr val="F06795"/>
                </a:solidFill>
                <a:latin typeface="Kidlit" pitchFamily="50" charset="0"/>
              </a:rPr>
              <a:t>@</a:t>
            </a:r>
            <a:r>
              <a:rPr lang="en-GB" sz="1800" dirty="0" err="1">
                <a:solidFill>
                  <a:srgbClr val="F06795"/>
                </a:solidFill>
                <a:latin typeface="Kidlit" pitchFamily="50" charset="0"/>
              </a:rPr>
              <a:t>anneglennie</a:t>
            </a:r>
            <a:endParaRPr lang="en-GB" sz="1800" dirty="0">
              <a:solidFill>
                <a:srgbClr val="F06795"/>
              </a:solidFill>
              <a:latin typeface="Kidlit" pitchFamily="50" charset="0"/>
            </a:endParaRPr>
          </a:p>
        </p:txBody>
      </p:sp>
      <p:sp>
        <p:nvSpPr>
          <p:cNvPr id="4" name="Footer Placeholder 1">
            <a:extLst>
              <a:ext uri="{FF2B5EF4-FFF2-40B4-BE49-F238E27FC236}">
                <a16:creationId xmlns:a16="http://schemas.microsoft.com/office/drawing/2014/main" id="{50834C48-B6E4-466B-B3F5-F60A3B54EB1F}"/>
              </a:ext>
            </a:extLst>
          </p:cNvPr>
          <p:cNvSpPr txBox="1">
            <a:spLocks/>
          </p:cNvSpPr>
          <p:nvPr/>
        </p:nvSpPr>
        <p:spPr>
          <a:xfrm>
            <a:off x="5286259" y="9402639"/>
            <a:ext cx="1584176" cy="501650"/>
          </a:xfrm>
          <a:prstGeom prst="rect">
            <a:avLst/>
          </a:prstGeom>
        </p:spPr>
        <p:txBody>
          <a:bodyPr vert="horz" lIns="91428" tIns="45714" rIns="91428" bIns="45714" rtlCol="0" anchor="b"/>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800" dirty="0">
                <a:solidFill>
                  <a:srgbClr val="92D050"/>
                </a:solidFill>
                <a:latin typeface="Kidlit" pitchFamily="50" charset="0"/>
              </a:rPr>
              <a:t>#</a:t>
            </a:r>
            <a:r>
              <a:rPr lang="en-GB" sz="1800" dirty="0" err="1">
                <a:solidFill>
                  <a:srgbClr val="92D050"/>
                </a:solidFill>
                <a:latin typeface="Kidlit" pitchFamily="50" charset="0"/>
              </a:rPr>
              <a:t>staycurious</a:t>
            </a:r>
            <a:endParaRPr lang="en-GB" sz="1800" dirty="0">
              <a:solidFill>
                <a:srgbClr val="92D050"/>
              </a:solidFill>
              <a:latin typeface="Kidlit" pitchFamily="50" charset="0"/>
            </a:endParaRPr>
          </a:p>
        </p:txBody>
      </p:sp>
      <p:sp>
        <p:nvSpPr>
          <p:cNvPr id="6" name="Footer Placeholder 1">
            <a:extLst>
              <a:ext uri="{FF2B5EF4-FFF2-40B4-BE49-F238E27FC236}">
                <a16:creationId xmlns:a16="http://schemas.microsoft.com/office/drawing/2014/main" id="{9A4AEDC2-1471-48DB-B77E-DDBBB08915A1}"/>
              </a:ext>
            </a:extLst>
          </p:cNvPr>
          <p:cNvSpPr txBox="1">
            <a:spLocks/>
          </p:cNvSpPr>
          <p:nvPr/>
        </p:nvSpPr>
        <p:spPr>
          <a:xfrm>
            <a:off x="2075929" y="9402639"/>
            <a:ext cx="2984500" cy="501650"/>
          </a:xfrm>
          <a:prstGeom prst="rect">
            <a:avLst/>
          </a:prstGeom>
        </p:spPr>
        <p:txBody>
          <a:bodyPr vert="horz" lIns="91428" tIns="45714" rIns="91428" bIns="45714" rtlCol="0" anchor="b"/>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800" dirty="0">
                <a:solidFill>
                  <a:srgbClr val="29B9D3"/>
                </a:solidFill>
                <a:latin typeface="Kidlit" pitchFamily="50" charset="0"/>
              </a:rPr>
              <a:t>www.thelearningzoo.co.uk</a:t>
            </a:r>
          </a:p>
        </p:txBody>
      </p:sp>
      <p:sp>
        <p:nvSpPr>
          <p:cNvPr id="9" name="Footer Placeholder 1">
            <a:extLst>
              <a:ext uri="{FF2B5EF4-FFF2-40B4-BE49-F238E27FC236}">
                <a16:creationId xmlns:a16="http://schemas.microsoft.com/office/drawing/2014/main" id="{0E404C9C-9BD2-42CE-9C4C-B814555EEA78}"/>
              </a:ext>
            </a:extLst>
          </p:cNvPr>
          <p:cNvSpPr txBox="1">
            <a:spLocks/>
          </p:cNvSpPr>
          <p:nvPr/>
        </p:nvSpPr>
        <p:spPr>
          <a:xfrm>
            <a:off x="2" y="116012"/>
            <a:ext cx="6870435" cy="501650"/>
          </a:xfrm>
          <a:prstGeom prst="rect">
            <a:avLst/>
          </a:prstGeom>
        </p:spPr>
        <p:txBody>
          <a:bodyPr vert="horz" lIns="91428" tIns="45714" rIns="91428" bIns="45714" rtlCol="0" anchor="b"/>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000" dirty="0">
                <a:solidFill>
                  <a:srgbClr val="29B9D3"/>
                </a:solidFill>
                <a:latin typeface="Kidlit" pitchFamily="50" charset="0"/>
              </a:rPr>
              <a:t>The Story Kitchen Slides and Notes</a:t>
            </a:r>
          </a:p>
        </p:txBody>
      </p:sp>
      <p:sp>
        <p:nvSpPr>
          <p:cNvPr id="10" name="Header Placeholder 9">
            <a:extLst>
              <a:ext uri="{FF2B5EF4-FFF2-40B4-BE49-F238E27FC236}">
                <a16:creationId xmlns:a16="http://schemas.microsoft.com/office/drawing/2014/main" id="{810ECA03-A5B9-4AB0-897F-421760BAD795}"/>
              </a:ext>
            </a:extLst>
          </p:cNvPr>
          <p:cNvSpPr>
            <a:spLocks noGrp="1"/>
          </p:cNvSpPr>
          <p:nvPr>
            <p:ph type="hdr" sz="quarter"/>
          </p:nvPr>
        </p:nvSpPr>
        <p:spPr>
          <a:xfrm>
            <a:off x="0" y="0"/>
            <a:ext cx="2984500" cy="501650"/>
          </a:xfrm>
          <a:prstGeom prst="rect">
            <a:avLst/>
          </a:prstGeom>
        </p:spPr>
        <p:txBody>
          <a:bodyPr vert="horz" lIns="91428" tIns="45714" rIns="91428" bIns="45714" rtlCol="0"/>
          <a:lstStyle>
            <a:lvl1pPr algn="l">
              <a:defRPr sz="1200"/>
            </a:lvl1pPr>
          </a:lstStyle>
          <a:p>
            <a:endParaRPr lang="en-GB" dirty="0"/>
          </a:p>
        </p:txBody>
      </p:sp>
    </p:spTree>
    <p:extLst>
      <p:ext uri="{BB962C8B-B14F-4D97-AF65-F5344CB8AC3E}">
        <p14:creationId xmlns:p14="http://schemas.microsoft.com/office/powerpoint/2010/main" val="36299507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84871" cy="501015"/>
          </a:xfrm>
          <a:prstGeom prst="rect">
            <a:avLst/>
          </a:prstGeom>
        </p:spPr>
        <p:txBody>
          <a:bodyPr vert="horz" lIns="96603" tIns="48302" rIns="96603" bIns="48302" rtlCol="0"/>
          <a:lstStyle>
            <a:lvl1pPr algn="l">
              <a:defRPr sz="1300"/>
            </a:lvl1pPr>
          </a:lstStyle>
          <a:p>
            <a:endParaRPr lang="en-GB"/>
          </a:p>
        </p:txBody>
      </p:sp>
      <p:sp>
        <p:nvSpPr>
          <p:cNvPr id="3" name="Date Placeholder 2"/>
          <p:cNvSpPr>
            <a:spLocks noGrp="1"/>
          </p:cNvSpPr>
          <p:nvPr>
            <p:ph type="dt" idx="1"/>
          </p:nvPr>
        </p:nvSpPr>
        <p:spPr>
          <a:xfrm>
            <a:off x="3901700" y="1"/>
            <a:ext cx="2984871" cy="501015"/>
          </a:xfrm>
          <a:prstGeom prst="rect">
            <a:avLst/>
          </a:prstGeom>
        </p:spPr>
        <p:txBody>
          <a:bodyPr vert="horz" lIns="96603" tIns="48302" rIns="96603" bIns="48302" rtlCol="0"/>
          <a:lstStyle>
            <a:lvl1pPr algn="r">
              <a:defRPr sz="1300"/>
            </a:lvl1pPr>
          </a:lstStyle>
          <a:p>
            <a:fld id="{4351A2FA-45AA-4EF4-BF13-E45F14D981F7}" type="datetimeFigureOut">
              <a:rPr lang="en-GB" smtClean="0"/>
              <a:t>29/04/2024</a:t>
            </a:fld>
            <a:endParaRPr lang="en-GB"/>
          </a:p>
        </p:txBody>
      </p:sp>
      <p:sp>
        <p:nvSpPr>
          <p:cNvPr id="6" name="Footer Placeholder 5"/>
          <p:cNvSpPr>
            <a:spLocks noGrp="1"/>
          </p:cNvSpPr>
          <p:nvPr>
            <p:ph type="ftr" sz="quarter" idx="4"/>
          </p:nvPr>
        </p:nvSpPr>
        <p:spPr>
          <a:xfrm>
            <a:off x="1" y="9517547"/>
            <a:ext cx="2984871" cy="501015"/>
          </a:xfrm>
          <a:prstGeom prst="rect">
            <a:avLst/>
          </a:prstGeom>
        </p:spPr>
        <p:txBody>
          <a:bodyPr vert="horz" lIns="96603" tIns="48302" rIns="96603" bIns="48302" rtlCol="0" anchor="b"/>
          <a:lstStyle>
            <a:lvl1pPr algn="l">
              <a:defRPr sz="1300"/>
            </a:lvl1pPr>
          </a:lstStyle>
          <a:p>
            <a:endParaRPr lang="en-GB"/>
          </a:p>
        </p:txBody>
      </p:sp>
      <p:sp>
        <p:nvSpPr>
          <p:cNvPr id="7" name="Slide Number Placeholder 6"/>
          <p:cNvSpPr>
            <a:spLocks noGrp="1"/>
          </p:cNvSpPr>
          <p:nvPr>
            <p:ph type="sldNum" sz="quarter" idx="5"/>
          </p:nvPr>
        </p:nvSpPr>
        <p:spPr>
          <a:xfrm>
            <a:off x="3901700" y="9517547"/>
            <a:ext cx="2984871" cy="501015"/>
          </a:xfrm>
          <a:prstGeom prst="rect">
            <a:avLst/>
          </a:prstGeom>
        </p:spPr>
        <p:txBody>
          <a:bodyPr vert="horz" lIns="96603" tIns="48302" rIns="96603" bIns="48302" rtlCol="0" anchor="b"/>
          <a:lstStyle>
            <a:lvl1pPr algn="r">
              <a:defRPr sz="1300"/>
            </a:lvl1pPr>
          </a:lstStyle>
          <a:p>
            <a:fld id="{CF4B4E6A-537C-41FD-9C80-C880277E8FA2}" type="slidenum">
              <a:rPr lang="en-GB" smtClean="0"/>
              <a:t>‹#›</a:t>
            </a:fld>
            <a:endParaRPr lang="en-GB"/>
          </a:p>
        </p:txBody>
      </p:sp>
      <p:sp>
        <p:nvSpPr>
          <p:cNvPr id="11" name="Notes Placeholder 10">
            <a:extLst>
              <a:ext uri="{FF2B5EF4-FFF2-40B4-BE49-F238E27FC236}">
                <a16:creationId xmlns:a16="http://schemas.microsoft.com/office/drawing/2014/main" id="{33A7EDC7-CD35-4675-95E6-95147F503E0A}"/>
              </a:ext>
            </a:extLst>
          </p:cNvPr>
          <p:cNvSpPr>
            <a:spLocks noGrp="1"/>
          </p:cNvSpPr>
          <p:nvPr>
            <p:ph type="body" sz="quarter" idx="3"/>
          </p:nvPr>
        </p:nvSpPr>
        <p:spPr>
          <a:xfrm>
            <a:off x="688977" y="4822826"/>
            <a:ext cx="5510213" cy="3944938"/>
          </a:xfrm>
          <a:prstGeom prst="rect">
            <a:avLst/>
          </a:prstGeom>
        </p:spPr>
        <p:txBody>
          <a:bodyPr vert="horz" lIns="91428" tIns="45714" rIns="91428" bIns="4571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Slide Image Placeholder 11">
            <a:extLst>
              <a:ext uri="{FF2B5EF4-FFF2-40B4-BE49-F238E27FC236}">
                <a16:creationId xmlns:a16="http://schemas.microsoft.com/office/drawing/2014/main" id="{CE45A35E-8632-4AE4-A492-C6AEC3CCCC5D}"/>
              </a:ext>
            </a:extLst>
          </p:cNvPr>
          <p:cNvSpPr>
            <a:spLocks noGrp="1" noRot="1" noChangeAspect="1"/>
          </p:cNvSpPr>
          <p:nvPr>
            <p:ph type="sldImg" idx="2"/>
          </p:nvPr>
        </p:nvSpPr>
        <p:spPr>
          <a:xfrm>
            <a:off x="439738" y="1252538"/>
            <a:ext cx="6008687" cy="3381375"/>
          </a:xfrm>
          <a:prstGeom prst="rect">
            <a:avLst/>
          </a:prstGeom>
          <a:noFill/>
          <a:ln w="38100" cap="flat" cmpd="sng" algn="ctr">
            <a:solidFill>
              <a:srgbClr val="29B9D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vert="horz" lIns="91428" tIns="45714" rIns="91428" bIns="45714" rtlCol="0" anchor="ctr"/>
          <a:lstStyle/>
          <a:p>
            <a:endParaRPr lang="en-GB"/>
          </a:p>
        </p:txBody>
      </p:sp>
    </p:spTree>
    <p:extLst>
      <p:ext uri="{BB962C8B-B14F-4D97-AF65-F5344CB8AC3E}">
        <p14:creationId xmlns:p14="http://schemas.microsoft.com/office/powerpoint/2010/main" val="41431400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8" Type="http://schemas.openxmlformats.org/officeDocument/2006/relationships/hyperlink" Target="https://en.wikipedia.org/wiki/Emperor_penguin#cite_note-Will158-64" TargetMode="External"/><Relationship Id="rId3" Type="http://schemas.openxmlformats.org/officeDocument/2006/relationships/hyperlink" Target="https://en.wikipedia.org/wiki/Penguin" TargetMode="External"/><Relationship Id="rId7" Type="http://schemas.openxmlformats.org/officeDocument/2006/relationships/hyperlink" Target="https://en.wikipedia.org/wiki/Habitat" TargetMode="External"/><Relationship Id="rId2" Type="http://schemas.openxmlformats.org/officeDocument/2006/relationships/slide" Target="../slides/slide64.xml"/><Relationship Id="rId1" Type="http://schemas.openxmlformats.org/officeDocument/2006/relationships/notesMaster" Target="../notesMasters/notesMaster1.xml"/><Relationship Id="rId6" Type="http://schemas.openxmlformats.org/officeDocument/2006/relationships/hyperlink" Target="https://en.wikipedia.org/wiki/Plumage" TargetMode="External"/><Relationship Id="rId5" Type="http://schemas.openxmlformats.org/officeDocument/2006/relationships/hyperlink" Target="https://en.wikipedia.org/wiki/Antarctica" TargetMode="External"/><Relationship Id="rId10" Type="http://schemas.openxmlformats.org/officeDocument/2006/relationships/hyperlink" Target="https://en.wikipedia.org/wiki/Emperor_penguin#cite_note-Will157-66" TargetMode="External"/><Relationship Id="rId4" Type="http://schemas.openxmlformats.org/officeDocument/2006/relationships/hyperlink" Target="https://en.wikipedia.org/wiki/Endemism_in_birds" TargetMode="External"/><Relationship Id="rId9" Type="http://schemas.openxmlformats.org/officeDocument/2006/relationships/hyperlink" Target="https://en.wikipedia.org/wiki/Avian_incubation" TargetMode="External"/></Relationships>
</file>

<file path=ppt/notesSlides/_rels/notesSlide37.xml.rels><?xml version="1.0" encoding="UTF-8" standalone="yes"?>
<Relationships xmlns="http://schemas.openxmlformats.org/package/2006/relationships"><Relationship Id="rId8" Type="http://schemas.openxmlformats.org/officeDocument/2006/relationships/hyperlink" Target="https://en.wikipedia.org/wiki/Emperor_penguin#cite_note-Will158-64" TargetMode="External"/><Relationship Id="rId3" Type="http://schemas.openxmlformats.org/officeDocument/2006/relationships/hyperlink" Target="https://en.wikipedia.org/wiki/Penguin" TargetMode="External"/><Relationship Id="rId7" Type="http://schemas.openxmlformats.org/officeDocument/2006/relationships/hyperlink" Target="https://en.wikipedia.org/wiki/Habitat" TargetMode="External"/><Relationship Id="rId2" Type="http://schemas.openxmlformats.org/officeDocument/2006/relationships/slide" Target="../slides/slide65.xml"/><Relationship Id="rId1" Type="http://schemas.openxmlformats.org/officeDocument/2006/relationships/notesMaster" Target="../notesMasters/notesMaster1.xml"/><Relationship Id="rId6" Type="http://schemas.openxmlformats.org/officeDocument/2006/relationships/hyperlink" Target="https://en.wikipedia.org/wiki/Plumage" TargetMode="External"/><Relationship Id="rId5" Type="http://schemas.openxmlformats.org/officeDocument/2006/relationships/hyperlink" Target="https://en.wikipedia.org/wiki/Antarctica" TargetMode="External"/><Relationship Id="rId10" Type="http://schemas.openxmlformats.org/officeDocument/2006/relationships/hyperlink" Target="https://en.wikipedia.org/wiki/Emperor_penguin#cite_note-Will157-66" TargetMode="External"/><Relationship Id="rId4" Type="http://schemas.openxmlformats.org/officeDocument/2006/relationships/hyperlink" Target="https://en.wikipedia.org/wiki/Endemism_in_birds" TargetMode="External"/><Relationship Id="rId9" Type="http://schemas.openxmlformats.org/officeDocument/2006/relationships/hyperlink" Target="https://en.wikipedia.org/wiki/Avian_incubation" TargetMode="External"/></Relationships>
</file>

<file path=ppt/notesSlides/_rels/notesSlide38.xml.rels><?xml version="1.0" encoding="UTF-8" standalone="yes"?>
<Relationships xmlns="http://schemas.openxmlformats.org/package/2006/relationships"><Relationship Id="rId8" Type="http://schemas.openxmlformats.org/officeDocument/2006/relationships/hyperlink" Target="https://en.wikipedia.org/wiki/Superliner_(passenger_ship)" TargetMode="External"/><Relationship Id="rId3" Type="http://schemas.openxmlformats.org/officeDocument/2006/relationships/hyperlink" Target="https://en.wikipedia.org/wiki/RMS_Titanic" TargetMode="External"/><Relationship Id="rId7" Type="http://schemas.openxmlformats.org/officeDocument/2006/relationships/hyperlink" Target="https://en.wikipedia.org/wiki/New_York_City" TargetMode="External"/><Relationship Id="rId12" Type="http://schemas.openxmlformats.org/officeDocument/2006/relationships/hyperlink" Target="https://en.wikipedia.org/wiki/List_of_maritime_disasters_in_the_20th_century#Peacetime_disasters" TargetMode="External"/><Relationship Id="rId2" Type="http://schemas.openxmlformats.org/officeDocument/2006/relationships/slide" Target="../slides/slide66.xml"/><Relationship Id="rId1" Type="http://schemas.openxmlformats.org/officeDocument/2006/relationships/notesMaster" Target="../notesMasters/notesMaster1.xml"/><Relationship Id="rId6" Type="http://schemas.openxmlformats.org/officeDocument/2006/relationships/hyperlink" Target="https://en.wikipedia.org/wiki/Southampton" TargetMode="External"/><Relationship Id="rId11" Type="http://schemas.openxmlformats.org/officeDocument/2006/relationships/hyperlink" Target="https://en.wikipedia.org/wiki/Greenwich_Mean_Time" TargetMode="External"/><Relationship Id="rId5" Type="http://schemas.openxmlformats.org/officeDocument/2006/relationships/hyperlink" Target="https://en.wikipedia.org/wiki/Maiden_voyage" TargetMode="External"/><Relationship Id="rId10" Type="http://schemas.openxmlformats.org/officeDocument/2006/relationships/hyperlink" Target="https://en.wikipedia.org/wiki/Sinking_of_the_RMS_Titanic#cite_note-shiptime-1" TargetMode="External"/><Relationship Id="rId4" Type="http://schemas.openxmlformats.org/officeDocument/2006/relationships/hyperlink" Target="https://en.wikipedia.org/wiki/Atlantic_Ocean" TargetMode="External"/><Relationship Id="rId9" Type="http://schemas.openxmlformats.org/officeDocument/2006/relationships/hyperlink" Target="https://en.wikipedia.org/wiki/Iceberg"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teachlikeachampion.com/blog/hochmans-sentence-expansion-activity/"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teachlikeachampion.com/blog/hochmans-sentence-expansion-activity/"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4775" y="750888"/>
            <a:ext cx="6678613" cy="3757612"/>
          </a:xfrm>
          <a:prstGeom prst="roundRect">
            <a:avLst/>
          </a:prstGeom>
        </p:spPr>
      </p:sp>
      <p:sp>
        <p:nvSpPr>
          <p:cNvPr id="3" name="Notes Placeholder 2"/>
          <p:cNvSpPr>
            <a:spLocks noGrp="1"/>
          </p:cNvSpPr>
          <p:nvPr>
            <p:ph type="body" idx="1"/>
          </p:nvPr>
        </p:nvSpPr>
        <p:spPr>
          <a:xfrm>
            <a:off x="688817" y="4759644"/>
            <a:ext cx="5510530" cy="4509135"/>
          </a:xfrm>
          <a:prstGeom prst="rect">
            <a:avLst/>
          </a:prstGeom>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1</a:t>
            </a:fld>
            <a:endParaRPr lang="en-GB" dirty="0"/>
          </a:p>
        </p:txBody>
      </p:sp>
    </p:spTree>
    <p:extLst>
      <p:ext uri="{BB962C8B-B14F-4D97-AF65-F5344CB8AC3E}">
        <p14:creationId xmlns:p14="http://schemas.microsoft.com/office/powerpoint/2010/main" val="2962279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19</a:t>
            </a:fld>
            <a:endParaRPr lang="en-GB"/>
          </a:p>
        </p:txBody>
      </p:sp>
    </p:spTree>
    <p:extLst>
      <p:ext uri="{BB962C8B-B14F-4D97-AF65-F5344CB8AC3E}">
        <p14:creationId xmlns:p14="http://schemas.microsoft.com/office/powerpoint/2010/main" val="457188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31</a:t>
            </a:fld>
            <a:endParaRPr lang="en-GB"/>
          </a:p>
        </p:txBody>
      </p:sp>
    </p:spTree>
    <p:extLst>
      <p:ext uri="{BB962C8B-B14F-4D97-AF65-F5344CB8AC3E}">
        <p14:creationId xmlns:p14="http://schemas.microsoft.com/office/powerpoint/2010/main" val="18910797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33</a:t>
            </a:fld>
            <a:endParaRPr lang="en-GB"/>
          </a:p>
        </p:txBody>
      </p:sp>
    </p:spTree>
    <p:extLst>
      <p:ext uri="{BB962C8B-B14F-4D97-AF65-F5344CB8AC3E}">
        <p14:creationId xmlns:p14="http://schemas.microsoft.com/office/powerpoint/2010/main" val="2595645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Is </a:t>
            </a:r>
            <a:r>
              <a:rPr lang="en-GB" dirty="0" err="1"/>
              <a:t>CfE</a:t>
            </a:r>
            <a:r>
              <a:rPr lang="en-GB" dirty="0"/>
              <a:t> still excellent? </a:t>
            </a:r>
          </a:p>
          <a:p>
            <a:r>
              <a:rPr lang="en-GB" dirty="0"/>
              <a:t>More than ten years after its creation, John Swinney still describes the failing curriculum as world-leading.</a:t>
            </a:r>
          </a:p>
          <a:p>
            <a:r>
              <a:rPr lang="en-GB" dirty="0"/>
              <a:t>The future of Scotland’s children is at stake!</a:t>
            </a:r>
          </a:p>
          <a:p>
            <a:endParaRPr lang="en-GB" dirty="0"/>
          </a:p>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34</a:t>
            </a:fld>
            <a:endParaRPr lang="en-GB"/>
          </a:p>
        </p:txBody>
      </p:sp>
    </p:spTree>
    <p:extLst>
      <p:ext uri="{BB962C8B-B14F-4D97-AF65-F5344CB8AC3E}">
        <p14:creationId xmlns:p14="http://schemas.microsoft.com/office/powerpoint/2010/main" val="1267448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79">
              <a:defRPr/>
            </a:pPr>
            <a:r>
              <a:rPr lang="en-GB" dirty="0"/>
              <a:t>This type of activity encourages children to think deeply and critically about what they’re studying, far more than if it was just an open-ended questions. This also enables you to check their comprehension/understanding more thoroughly.</a:t>
            </a:r>
          </a:p>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35</a:t>
            </a:fld>
            <a:endParaRPr lang="en-GB"/>
          </a:p>
        </p:txBody>
      </p:sp>
    </p:spTree>
    <p:extLst>
      <p:ext uri="{BB962C8B-B14F-4D97-AF65-F5344CB8AC3E}">
        <p14:creationId xmlns:p14="http://schemas.microsoft.com/office/powerpoint/2010/main" val="1219983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41</a:t>
            </a:fld>
            <a:endParaRPr lang="en-GB"/>
          </a:p>
        </p:txBody>
      </p:sp>
    </p:spTree>
    <p:extLst>
      <p:ext uri="{BB962C8B-B14F-4D97-AF65-F5344CB8AC3E}">
        <p14:creationId xmlns:p14="http://schemas.microsoft.com/office/powerpoint/2010/main" val="4039201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type of activity encourages children to think deeply and critically about what they’re studying, far more than if it was just an open-ended questions. This also enables you to check their comprehension/understanding more thoroughly.</a:t>
            </a:r>
          </a:p>
          <a:p>
            <a:endParaRPr lang="en-GB" dirty="0"/>
          </a:p>
          <a:p>
            <a:r>
              <a:rPr lang="en-GB" dirty="0"/>
              <a:t>What is needed for Photosynthesis?</a:t>
            </a:r>
          </a:p>
          <a:p>
            <a:r>
              <a:rPr lang="en-GB" dirty="0"/>
              <a:t>To make food, plants need not just one but </a:t>
            </a:r>
            <a:r>
              <a:rPr lang="en-GB" b="1" dirty="0"/>
              <a:t>all of the following</a:t>
            </a:r>
            <a:r>
              <a:rPr lang="en-GB" dirty="0"/>
              <a:t>:</a:t>
            </a:r>
          </a:p>
          <a:p>
            <a:r>
              <a:rPr lang="en-GB" dirty="0"/>
              <a:t>carbon dioxide</a:t>
            </a:r>
          </a:p>
          <a:p>
            <a:r>
              <a:rPr lang="en-GB" dirty="0"/>
              <a:t>water</a:t>
            </a:r>
          </a:p>
          <a:p>
            <a:r>
              <a:rPr lang="en-GB" dirty="0"/>
              <a:t>sunlight</a:t>
            </a:r>
          </a:p>
          <a:p>
            <a:r>
              <a:rPr lang="en-GB" dirty="0"/>
              <a:t>Let’s take a look at how these are collected by plants.</a:t>
            </a:r>
          </a:p>
          <a:p>
            <a:r>
              <a:rPr lang="en-GB" dirty="0"/>
              <a:t>Carbon dioxide from the air passes through small pores (holes) in the leaves. These pores are called stomata.</a:t>
            </a:r>
          </a:p>
          <a:p>
            <a:r>
              <a:rPr lang="en-GB" dirty="0"/>
              <a:t>Water is absorbed by the roots and passes through vessels in the stem on its way to the leaves.</a:t>
            </a:r>
          </a:p>
          <a:p>
            <a:r>
              <a:rPr lang="en-GB" dirty="0"/>
              <a:t>Sunlight is absorbed by a green chemical in the leaves.</a:t>
            </a:r>
          </a:p>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42</a:t>
            </a:fld>
            <a:endParaRPr lang="en-GB"/>
          </a:p>
        </p:txBody>
      </p:sp>
    </p:spTree>
    <p:extLst>
      <p:ext uri="{BB962C8B-B14F-4D97-AF65-F5344CB8AC3E}">
        <p14:creationId xmlns:p14="http://schemas.microsoft.com/office/powerpoint/2010/main" val="13351398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43</a:t>
            </a:fld>
            <a:endParaRPr lang="en-GB"/>
          </a:p>
        </p:txBody>
      </p:sp>
    </p:spTree>
    <p:extLst>
      <p:ext uri="{BB962C8B-B14F-4D97-AF65-F5344CB8AC3E}">
        <p14:creationId xmlns:p14="http://schemas.microsoft.com/office/powerpoint/2010/main" val="1799143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44</a:t>
            </a:fld>
            <a:endParaRPr lang="en-GB"/>
          </a:p>
        </p:txBody>
      </p:sp>
    </p:spTree>
    <p:extLst>
      <p:ext uri="{BB962C8B-B14F-4D97-AF65-F5344CB8AC3E}">
        <p14:creationId xmlns:p14="http://schemas.microsoft.com/office/powerpoint/2010/main" val="33685453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45</a:t>
            </a:fld>
            <a:endParaRPr lang="en-GB"/>
          </a:p>
        </p:txBody>
      </p:sp>
    </p:spTree>
    <p:extLst>
      <p:ext uri="{BB962C8B-B14F-4D97-AF65-F5344CB8AC3E}">
        <p14:creationId xmlns:p14="http://schemas.microsoft.com/office/powerpoint/2010/main" val="3651538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9738" y="1252538"/>
            <a:ext cx="6008687" cy="33813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3</a:t>
            </a:fld>
            <a:endParaRPr lang="en-GB"/>
          </a:p>
        </p:txBody>
      </p:sp>
    </p:spTree>
    <p:extLst>
      <p:ext uri="{BB962C8B-B14F-4D97-AF65-F5344CB8AC3E}">
        <p14:creationId xmlns:p14="http://schemas.microsoft.com/office/powerpoint/2010/main" val="7334469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46</a:t>
            </a:fld>
            <a:endParaRPr lang="en-GB"/>
          </a:p>
        </p:txBody>
      </p:sp>
    </p:spTree>
    <p:extLst>
      <p:ext uri="{BB962C8B-B14F-4D97-AF65-F5344CB8AC3E}">
        <p14:creationId xmlns:p14="http://schemas.microsoft.com/office/powerpoint/2010/main" val="7169025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47</a:t>
            </a:fld>
            <a:endParaRPr lang="en-GB"/>
          </a:p>
        </p:txBody>
      </p:sp>
    </p:spTree>
    <p:extLst>
      <p:ext uri="{BB962C8B-B14F-4D97-AF65-F5344CB8AC3E}">
        <p14:creationId xmlns:p14="http://schemas.microsoft.com/office/powerpoint/2010/main" val="6915058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4D5156"/>
                </a:solidFill>
                <a:effectLst/>
                <a:highlight>
                  <a:srgbClr val="FFFFFF"/>
                </a:highlight>
                <a:latin typeface="arial" panose="020B0604020202020204" pitchFamily="34" charset="0"/>
              </a:rPr>
              <a:t>An appositive noun or noun </a:t>
            </a:r>
            <a:r>
              <a:rPr lang="en-US" b="1" i="0" dirty="0">
                <a:solidFill>
                  <a:srgbClr val="5F6368"/>
                </a:solidFill>
                <a:effectLst/>
                <a:highlight>
                  <a:srgbClr val="FFFFFF"/>
                </a:highlight>
                <a:latin typeface="arial" panose="020B0604020202020204" pitchFamily="34" charset="0"/>
              </a:rPr>
              <a:t>phrase follows another noun or noun phrase in apposition to it</a:t>
            </a:r>
            <a:r>
              <a:rPr lang="en-US" b="0" i="0" dirty="0">
                <a:solidFill>
                  <a:srgbClr val="4D5156"/>
                </a:solidFill>
                <a:effectLst/>
                <a:highlight>
                  <a:srgbClr val="FFFFFF"/>
                </a:highlight>
                <a:latin typeface="arial" panose="020B0604020202020204" pitchFamily="34" charset="0"/>
              </a:rPr>
              <a:t>; that is, it provides information that further identifies or ...</a:t>
            </a:r>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49</a:t>
            </a:fld>
            <a:endParaRPr lang="en-GB"/>
          </a:p>
        </p:txBody>
      </p:sp>
    </p:spTree>
    <p:extLst>
      <p:ext uri="{BB962C8B-B14F-4D97-AF65-F5344CB8AC3E}">
        <p14:creationId xmlns:p14="http://schemas.microsoft.com/office/powerpoint/2010/main" val="32635897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dirty="0" err="1"/>
              <a:t>tetartagonist</a:t>
            </a:r>
            <a:r>
              <a:rPr lang="en-GB" sz="1200" i="1" dirty="0"/>
              <a:t> – fourth most important character</a:t>
            </a:r>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50</a:t>
            </a:fld>
            <a:endParaRPr lang="en-GB"/>
          </a:p>
        </p:txBody>
      </p:sp>
    </p:spTree>
    <p:extLst>
      <p:ext uri="{BB962C8B-B14F-4D97-AF65-F5344CB8AC3E}">
        <p14:creationId xmlns:p14="http://schemas.microsoft.com/office/powerpoint/2010/main" val="4448051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dirty="0" err="1"/>
              <a:t>tetartagonist</a:t>
            </a:r>
            <a:r>
              <a:rPr lang="en-GB" sz="1200" i="1" dirty="0"/>
              <a:t> – fourth most important character</a:t>
            </a:r>
          </a:p>
          <a:p>
            <a:endParaRPr lang="en-GB" sz="1200" i="1" dirty="0"/>
          </a:p>
          <a:p>
            <a:r>
              <a:rPr lang="en-GB" sz="1200" i="1" dirty="0"/>
              <a:t>star wars or harry potter</a:t>
            </a:r>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51</a:t>
            </a:fld>
            <a:endParaRPr lang="en-GB"/>
          </a:p>
        </p:txBody>
      </p:sp>
    </p:spTree>
    <p:extLst>
      <p:ext uri="{BB962C8B-B14F-4D97-AF65-F5344CB8AC3E}">
        <p14:creationId xmlns:p14="http://schemas.microsoft.com/office/powerpoint/2010/main" val="24255448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Although John, the Deputy First Minister of Scotland, didn’t like the tram, he took it everyday because he had to get to work, where Nicola was waiting for him.</a:t>
            </a:r>
          </a:p>
        </p:txBody>
      </p:sp>
      <p:sp>
        <p:nvSpPr>
          <p:cNvPr id="4" name="Slide Number Placeholder 3"/>
          <p:cNvSpPr>
            <a:spLocks noGrp="1"/>
          </p:cNvSpPr>
          <p:nvPr>
            <p:ph type="sldNum" sz="quarter" idx="10"/>
          </p:nvPr>
        </p:nvSpPr>
        <p:spPr/>
        <p:txBody>
          <a:bodyPr/>
          <a:lstStyle/>
          <a:p>
            <a:fld id="{CF4B4E6A-537C-41FD-9C80-C880277E8FA2}" type="slidenum">
              <a:rPr lang="en-GB" smtClean="0"/>
              <a:t>52</a:t>
            </a:fld>
            <a:endParaRPr lang="en-GB"/>
          </a:p>
        </p:txBody>
      </p:sp>
    </p:spTree>
    <p:extLst>
      <p:ext uri="{BB962C8B-B14F-4D97-AF65-F5344CB8AC3E}">
        <p14:creationId xmlns:p14="http://schemas.microsoft.com/office/powerpoint/2010/main" val="19452168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Although John, the Deputy First Minister of Scotland, didn’t like the tram, he took it everyday because he had to get to work, where Nicola was waiting for him.</a:t>
            </a:r>
          </a:p>
        </p:txBody>
      </p:sp>
      <p:sp>
        <p:nvSpPr>
          <p:cNvPr id="4" name="Slide Number Placeholder 3"/>
          <p:cNvSpPr>
            <a:spLocks noGrp="1"/>
          </p:cNvSpPr>
          <p:nvPr>
            <p:ph type="sldNum" sz="quarter" idx="10"/>
          </p:nvPr>
        </p:nvSpPr>
        <p:spPr/>
        <p:txBody>
          <a:bodyPr/>
          <a:lstStyle/>
          <a:p>
            <a:fld id="{CF4B4E6A-537C-41FD-9C80-C880277E8FA2}" type="slidenum">
              <a:rPr lang="en-GB" smtClean="0"/>
              <a:t>53</a:t>
            </a:fld>
            <a:endParaRPr lang="en-GB"/>
          </a:p>
        </p:txBody>
      </p:sp>
    </p:spTree>
    <p:extLst>
      <p:ext uri="{BB962C8B-B14F-4D97-AF65-F5344CB8AC3E}">
        <p14:creationId xmlns:p14="http://schemas.microsoft.com/office/powerpoint/2010/main" val="5272520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France, one of the most</a:t>
            </a:r>
          </a:p>
        </p:txBody>
      </p:sp>
      <p:sp>
        <p:nvSpPr>
          <p:cNvPr id="4" name="Slide Number Placeholder 3"/>
          <p:cNvSpPr>
            <a:spLocks noGrp="1"/>
          </p:cNvSpPr>
          <p:nvPr>
            <p:ph type="sldNum" sz="quarter" idx="10"/>
          </p:nvPr>
        </p:nvSpPr>
        <p:spPr/>
        <p:txBody>
          <a:bodyPr/>
          <a:lstStyle/>
          <a:p>
            <a:fld id="{CF4B4E6A-537C-41FD-9C80-C880277E8FA2}" type="slidenum">
              <a:rPr lang="en-GB" smtClean="0"/>
              <a:t>54</a:t>
            </a:fld>
            <a:endParaRPr lang="en-GB"/>
          </a:p>
        </p:txBody>
      </p:sp>
    </p:spTree>
    <p:extLst>
      <p:ext uri="{BB962C8B-B14F-4D97-AF65-F5344CB8AC3E}">
        <p14:creationId xmlns:p14="http://schemas.microsoft.com/office/powerpoint/2010/main" val="35980552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France, one of the most</a:t>
            </a:r>
          </a:p>
        </p:txBody>
      </p:sp>
      <p:sp>
        <p:nvSpPr>
          <p:cNvPr id="4" name="Slide Number Placeholder 3"/>
          <p:cNvSpPr>
            <a:spLocks noGrp="1"/>
          </p:cNvSpPr>
          <p:nvPr>
            <p:ph type="sldNum" sz="quarter" idx="10"/>
          </p:nvPr>
        </p:nvSpPr>
        <p:spPr/>
        <p:txBody>
          <a:bodyPr/>
          <a:lstStyle/>
          <a:p>
            <a:fld id="{CF4B4E6A-537C-41FD-9C80-C880277E8FA2}" type="slidenum">
              <a:rPr lang="en-GB" smtClean="0"/>
              <a:t>55</a:t>
            </a:fld>
            <a:endParaRPr lang="en-GB"/>
          </a:p>
        </p:txBody>
      </p:sp>
    </p:spTree>
    <p:extLst>
      <p:ext uri="{BB962C8B-B14F-4D97-AF65-F5344CB8AC3E}">
        <p14:creationId xmlns:p14="http://schemas.microsoft.com/office/powerpoint/2010/main" val="25955294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56</a:t>
            </a:fld>
            <a:endParaRPr lang="en-GB"/>
          </a:p>
        </p:txBody>
      </p:sp>
    </p:spTree>
    <p:extLst>
      <p:ext uri="{BB962C8B-B14F-4D97-AF65-F5344CB8AC3E}">
        <p14:creationId xmlns:p14="http://schemas.microsoft.com/office/powerpoint/2010/main" val="3198476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6</a:t>
            </a:fld>
            <a:endParaRPr lang="en-GB"/>
          </a:p>
        </p:txBody>
      </p:sp>
    </p:spTree>
    <p:extLst>
      <p:ext uri="{BB962C8B-B14F-4D97-AF65-F5344CB8AC3E}">
        <p14:creationId xmlns:p14="http://schemas.microsoft.com/office/powerpoint/2010/main" val="34756632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Write a sentence about the picture. Answer the following questions first.</a:t>
            </a:r>
          </a:p>
          <a:p>
            <a:endParaRPr lang="en-GB" dirty="0"/>
          </a:p>
        </p:txBody>
      </p:sp>
      <p:sp>
        <p:nvSpPr>
          <p:cNvPr id="4" name="Slide Number Placeholder 3"/>
          <p:cNvSpPr>
            <a:spLocks noGrp="1"/>
          </p:cNvSpPr>
          <p:nvPr>
            <p:ph type="sldNum" sz="quarter" idx="5"/>
          </p:nvPr>
        </p:nvSpPr>
        <p:spPr/>
        <p:txBody>
          <a:bodyPr/>
          <a:lstStyle/>
          <a:p>
            <a:fld id="{CF4B4E6A-537C-41FD-9C80-C880277E8FA2}" type="slidenum">
              <a:rPr lang="en-GB" smtClean="0"/>
              <a:t>58</a:t>
            </a:fld>
            <a:endParaRPr lang="en-GB"/>
          </a:p>
        </p:txBody>
      </p:sp>
    </p:spTree>
    <p:extLst>
      <p:ext uri="{BB962C8B-B14F-4D97-AF65-F5344CB8AC3E}">
        <p14:creationId xmlns:p14="http://schemas.microsoft.com/office/powerpoint/2010/main" val="36755488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59</a:t>
            </a:fld>
            <a:endParaRPr lang="en-GB"/>
          </a:p>
        </p:txBody>
      </p:sp>
    </p:spTree>
    <p:extLst>
      <p:ext uri="{BB962C8B-B14F-4D97-AF65-F5344CB8AC3E}">
        <p14:creationId xmlns:p14="http://schemas.microsoft.com/office/powerpoint/2010/main" val="31984760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will need to choose appropriate questions e.g. for ‘Anne ran’ there is no point in asking ‘who’ as we already know. We can’t ask ‘what’ as there is no object or pronoun (Anne ran a race./Anne ran it.)</a:t>
            </a:r>
          </a:p>
          <a:p>
            <a:endParaRPr lang="en-GB" dirty="0"/>
          </a:p>
          <a:p>
            <a:r>
              <a:rPr lang="en-GB" dirty="0"/>
              <a:t>Always train children to begin with ‘when’ as this is most common in writing.</a:t>
            </a:r>
          </a:p>
        </p:txBody>
      </p:sp>
      <p:sp>
        <p:nvSpPr>
          <p:cNvPr id="4" name="Slide Number Placeholder 3"/>
          <p:cNvSpPr>
            <a:spLocks noGrp="1"/>
          </p:cNvSpPr>
          <p:nvPr>
            <p:ph type="sldNum" sz="quarter" idx="10"/>
          </p:nvPr>
        </p:nvSpPr>
        <p:spPr/>
        <p:txBody>
          <a:bodyPr/>
          <a:lstStyle/>
          <a:p>
            <a:fld id="{CF4B4E6A-537C-41FD-9C80-C880277E8FA2}" type="slidenum">
              <a:rPr lang="en-GB" smtClean="0"/>
              <a:t>60</a:t>
            </a:fld>
            <a:endParaRPr lang="en-GB"/>
          </a:p>
        </p:txBody>
      </p:sp>
    </p:spTree>
    <p:extLst>
      <p:ext uri="{BB962C8B-B14F-4D97-AF65-F5344CB8AC3E}">
        <p14:creationId xmlns:p14="http://schemas.microsoft.com/office/powerpoint/2010/main" val="21658713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will need to choose appropriate questions e.g. for ‘Anne ran’ there is no point in asking ‘who’ as we already know. We can’t ask ‘what’ as there is no object or pronoun (Anne ran a race./Anne ran it.)</a:t>
            </a:r>
          </a:p>
          <a:p>
            <a:endParaRPr lang="en-GB" dirty="0"/>
          </a:p>
          <a:p>
            <a:r>
              <a:rPr lang="en-GB" dirty="0"/>
              <a:t>Always train children to begin with ‘when’ as this is most common in writing.</a:t>
            </a:r>
          </a:p>
        </p:txBody>
      </p:sp>
      <p:sp>
        <p:nvSpPr>
          <p:cNvPr id="4" name="Slide Number Placeholder 3"/>
          <p:cNvSpPr>
            <a:spLocks noGrp="1"/>
          </p:cNvSpPr>
          <p:nvPr>
            <p:ph type="sldNum" sz="quarter" idx="10"/>
          </p:nvPr>
        </p:nvSpPr>
        <p:spPr/>
        <p:txBody>
          <a:bodyPr/>
          <a:lstStyle/>
          <a:p>
            <a:fld id="{CF4B4E6A-537C-41FD-9C80-C880277E8FA2}" type="slidenum">
              <a:rPr lang="en-GB" smtClean="0"/>
              <a:t>61</a:t>
            </a:fld>
            <a:endParaRPr lang="en-GB"/>
          </a:p>
        </p:txBody>
      </p:sp>
    </p:spTree>
    <p:extLst>
      <p:ext uri="{BB962C8B-B14F-4D97-AF65-F5344CB8AC3E}">
        <p14:creationId xmlns:p14="http://schemas.microsoft.com/office/powerpoint/2010/main" val="15513056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will need to choose appropriate questions e.g. for ‘Anne ran’ there is no point in asking ‘who’ as we already know. We can’t ask ‘what’ as there is no object or pronoun (Anne ran a race./Anne ran it.)</a:t>
            </a:r>
          </a:p>
          <a:p>
            <a:endParaRPr lang="en-GB" dirty="0"/>
          </a:p>
          <a:p>
            <a:r>
              <a:rPr lang="en-GB" dirty="0"/>
              <a:t>Always train children to begin with ‘when’ as this is most common in writing.</a:t>
            </a:r>
          </a:p>
        </p:txBody>
      </p:sp>
      <p:sp>
        <p:nvSpPr>
          <p:cNvPr id="4" name="Slide Number Placeholder 3"/>
          <p:cNvSpPr>
            <a:spLocks noGrp="1"/>
          </p:cNvSpPr>
          <p:nvPr>
            <p:ph type="sldNum" sz="quarter" idx="10"/>
          </p:nvPr>
        </p:nvSpPr>
        <p:spPr/>
        <p:txBody>
          <a:bodyPr/>
          <a:lstStyle/>
          <a:p>
            <a:fld id="{CF4B4E6A-537C-41FD-9C80-C880277E8FA2}" type="slidenum">
              <a:rPr lang="en-GB" smtClean="0"/>
              <a:t>62</a:t>
            </a:fld>
            <a:endParaRPr lang="en-GB"/>
          </a:p>
        </p:txBody>
      </p:sp>
    </p:spTree>
    <p:extLst>
      <p:ext uri="{BB962C8B-B14F-4D97-AF65-F5344CB8AC3E}">
        <p14:creationId xmlns:p14="http://schemas.microsoft.com/office/powerpoint/2010/main" val="4571655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teachers can control the question words for younger classes</a:t>
            </a:r>
          </a:p>
          <a:p>
            <a:endParaRPr lang="en-GB" dirty="0"/>
          </a:p>
          <a:p>
            <a:r>
              <a:rPr lang="en-GB" dirty="0"/>
              <a:t>Write a sentence about the picture. Answer the following questions first.</a:t>
            </a:r>
          </a:p>
        </p:txBody>
      </p:sp>
      <p:sp>
        <p:nvSpPr>
          <p:cNvPr id="4" name="Slide Number Placeholder 3"/>
          <p:cNvSpPr>
            <a:spLocks noGrp="1"/>
          </p:cNvSpPr>
          <p:nvPr>
            <p:ph type="sldNum" sz="quarter" idx="10"/>
          </p:nvPr>
        </p:nvSpPr>
        <p:spPr/>
        <p:txBody>
          <a:bodyPr/>
          <a:lstStyle/>
          <a:p>
            <a:fld id="{CF4B4E6A-537C-41FD-9C80-C880277E8FA2}" type="slidenum">
              <a:rPr lang="en-GB" smtClean="0"/>
              <a:t>63</a:t>
            </a:fld>
            <a:endParaRPr lang="en-GB"/>
          </a:p>
        </p:txBody>
      </p:sp>
    </p:spTree>
    <p:extLst>
      <p:ext uri="{BB962C8B-B14F-4D97-AF65-F5344CB8AC3E}">
        <p14:creationId xmlns:p14="http://schemas.microsoft.com/office/powerpoint/2010/main" val="42330286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During the winter in Antarctica, the male emperor penguin, the tallest and heaviest of all living penguin species, incubates an egg by balancing it on top of its feet for 64 days before it hatches.</a:t>
            </a:r>
          </a:p>
          <a:p>
            <a:endParaRPr lang="en-GB" dirty="0"/>
          </a:p>
          <a:p>
            <a:r>
              <a:rPr lang="en-GB" dirty="0"/>
              <a:t>The </a:t>
            </a:r>
            <a:r>
              <a:rPr lang="en-GB" b="1" dirty="0"/>
              <a:t>emperor penguin</a:t>
            </a:r>
            <a:r>
              <a:rPr lang="en-GB" dirty="0"/>
              <a:t> (</a:t>
            </a:r>
            <a:r>
              <a:rPr lang="en-GB" i="1" dirty="0"/>
              <a:t>Aptenodytes </a:t>
            </a:r>
            <a:r>
              <a:rPr lang="en-GB" i="1" dirty="0" err="1"/>
              <a:t>forsteri</a:t>
            </a:r>
            <a:r>
              <a:rPr lang="en-GB" dirty="0"/>
              <a:t>) is the tallest and heaviest of all living </a:t>
            </a:r>
            <a:r>
              <a:rPr lang="en-GB" dirty="0">
                <a:hlinkClick r:id="rId3" tooltip="Penguin"/>
              </a:rPr>
              <a:t>penguin</a:t>
            </a:r>
            <a:r>
              <a:rPr lang="en-GB" dirty="0"/>
              <a:t> species and is </a:t>
            </a:r>
            <a:r>
              <a:rPr lang="en-GB" dirty="0">
                <a:hlinkClick r:id="rId4" tooltip="Endemism in birds"/>
              </a:rPr>
              <a:t>endemic</a:t>
            </a:r>
            <a:r>
              <a:rPr lang="en-GB" dirty="0"/>
              <a:t> to </a:t>
            </a:r>
            <a:r>
              <a:rPr lang="en-GB" dirty="0">
                <a:hlinkClick r:id="rId5" tooltip="Antarctica"/>
              </a:rPr>
              <a:t>Antarctica</a:t>
            </a:r>
            <a:r>
              <a:rPr lang="en-GB" dirty="0"/>
              <a:t>. The male and female are similar in </a:t>
            </a:r>
            <a:r>
              <a:rPr lang="en-GB" dirty="0">
                <a:hlinkClick r:id="rId6" tooltip="Plumage"/>
              </a:rPr>
              <a:t>plumage</a:t>
            </a:r>
            <a:r>
              <a:rPr lang="en-GB" dirty="0"/>
              <a:t> and size, reaching 122 cm (48 in) in height and weighing from 22 to 45 kg (49 to 99 lb). The dorsal side and head are black and sharply delineated from the white belly, pale-yellow breast and bright-yellow ear patches. Like all penguins it is flightless, with a streamlined body, and wings stiffened and flattened into flippers for a marine </a:t>
            </a:r>
            <a:r>
              <a:rPr lang="en-GB" dirty="0">
                <a:hlinkClick r:id="rId7" tooltip="Habitat"/>
              </a:rPr>
              <a:t>habitat</a:t>
            </a:r>
            <a:r>
              <a:rPr lang="en-GB" dirty="0"/>
              <a:t>. </a:t>
            </a:r>
          </a:p>
          <a:p>
            <a:endParaRPr lang="en-GB" dirty="0"/>
          </a:p>
          <a:p>
            <a:r>
              <a:rPr lang="en-GB" dirty="0"/>
              <a:t>After laying, the mother's nutritional reserves are exhausted and she very carefully transfers the egg to the male, before immediately returning to the sea for two months to feed.</a:t>
            </a:r>
            <a:r>
              <a:rPr lang="en-GB" baseline="30000" dirty="0">
                <a:hlinkClick r:id="rId8"/>
              </a:rPr>
              <a:t>[64]</a:t>
            </a:r>
            <a:r>
              <a:rPr lang="en-GB" dirty="0"/>
              <a:t> The transfer of the egg can be awkward and difficult, and many couples drop or crack the egg in the process. When this happens, the chick inside is quickly lost, as the egg cannot withstand the freezing temperatures on the icy ground. The male spends the dark winter </a:t>
            </a:r>
            <a:r>
              <a:rPr lang="en-GB" dirty="0">
                <a:hlinkClick r:id="rId9" tooltip="Avian incubation"/>
              </a:rPr>
              <a:t>incubating</a:t>
            </a:r>
            <a:r>
              <a:rPr lang="en-GB" dirty="0"/>
              <a:t> the egg in his brood pouch, balancing it on the tops of his feet, for 64 consecutive days until hatching.</a:t>
            </a:r>
            <a:r>
              <a:rPr lang="en-GB" baseline="30000" dirty="0">
                <a:hlinkClick r:id="rId10"/>
              </a:rPr>
              <a:t>[66]</a:t>
            </a:r>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64</a:t>
            </a:fld>
            <a:endParaRPr lang="en-GB"/>
          </a:p>
        </p:txBody>
      </p:sp>
    </p:spTree>
    <p:extLst>
      <p:ext uri="{BB962C8B-B14F-4D97-AF65-F5344CB8AC3E}">
        <p14:creationId xmlns:p14="http://schemas.microsoft.com/office/powerpoint/2010/main" val="22866883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During the winter in Antarctica, the male emperor penguin, the tallest and heaviest of all living penguin species, incubates an egg by balancing it on top of its feet for 64 days before it hatches.</a:t>
            </a:r>
          </a:p>
          <a:p>
            <a:endParaRPr lang="en-GB" dirty="0"/>
          </a:p>
          <a:p>
            <a:r>
              <a:rPr lang="en-GB" dirty="0"/>
              <a:t>The </a:t>
            </a:r>
            <a:r>
              <a:rPr lang="en-GB" b="1" dirty="0"/>
              <a:t>emperor penguin</a:t>
            </a:r>
            <a:r>
              <a:rPr lang="en-GB" dirty="0"/>
              <a:t> (</a:t>
            </a:r>
            <a:r>
              <a:rPr lang="en-GB" i="1" dirty="0"/>
              <a:t>Aptenodytes </a:t>
            </a:r>
            <a:r>
              <a:rPr lang="en-GB" i="1" dirty="0" err="1"/>
              <a:t>forsteri</a:t>
            </a:r>
            <a:r>
              <a:rPr lang="en-GB" dirty="0"/>
              <a:t>) is the tallest and heaviest of all living </a:t>
            </a:r>
            <a:r>
              <a:rPr lang="en-GB" dirty="0">
                <a:hlinkClick r:id="rId3" tooltip="Penguin"/>
              </a:rPr>
              <a:t>penguin</a:t>
            </a:r>
            <a:r>
              <a:rPr lang="en-GB" dirty="0"/>
              <a:t> species and is </a:t>
            </a:r>
            <a:r>
              <a:rPr lang="en-GB" dirty="0">
                <a:hlinkClick r:id="rId4" tooltip="Endemism in birds"/>
              </a:rPr>
              <a:t>endemic</a:t>
            </a:r>
            <a:r>
              <a:rPr lang="en-GB" dirty="0"/>
              <a:t> to </a:t>
            </a:r>
            <a:r>
              <a:rPr lang="en-GB" dirty="0">
                <a:hlinkClick r:id="rId5" tooltip="Antarctica"/>
              </a:rPr>
              <a:t>Antarctica</a:t>
            </a:r>
            <a:r>
              <a:rPr lang="en-GB" dirty="0"/>
              <a:t>. The male and female are similar in </a:t>
            </a:r>
            <a:r>
              <a:rPr lang="en-GB" dirty="0">
                <a:hlinkClick r:id="rId6" tooltip="Plumage"/>
              </a:rPr>
              <a:t>plumage</a:t>
            </a:r>
            <a:r>
              <a:rPr lang="en-GB" dirty="0"/>
              <a:t> and size, reaching 122 cm (48 in) in height and weighing from 22 to 45 kg (49 to 99 lb). The dorsal side and head are black and sharply delineated from the white belly, pale-yellow breast and bright-yellow ear patches. Like all penguins it is flightless, with a streamlined body, and wings stiffened and flattened into flippers for a marine </a:t>
            </a:r>
            <a:r>
              <a:rPr lang="en-GB" dirty="0">
                <a:hlinkClick r:id="rId7" tooltip="Habitat"/>
              </a:rPr>
              <a:t>habitat</a:t>
            </a:r>
            <a:r>
              <a:rPr lang="en-GB" dirty="0"/>
              <a:t>. </a:t>
            </a:r>
          </a:p>
          <a:p>
            <a:endParaRPr lang="en-GB" dirty="0"/>
          </a:p>
          <a:p>
            <a:r>
              <a:rPr lang="en-GB" dirty="0"/>
              <a:t>After laying, the mother's nutritional reserves are exhausted and she very carefully transfers the egg to the male, before immediately returning to the sea for two months to feed.</a:t>
            </a:r>
            <a:r>
              <a:rPr lang="en-GB" baseline="30000" dirty="0">
                <a:hlinkClick r:id="rId8"/>
              </a:rPr>
              <a:t>[64]</a:t>
            </a:r>
            <a:r>
              <a:rPr lang="en-GB" dirty="0"/>
              <a:t> The transfer of the egg can be awkward and difficult, and many couples drop or crack the egg in the process. When this happens, the chick inside is quickly lost, as the egg cannot withstand the freezing temperatures on the icy ground. The male spends the dark winter </a:t>
            </a:r>
            <a:r>
              <a:rPr lang="en-GB" dirty="0">
                <a:hlinkClick r:id="rId9" tooltip="Avian incubation"/>
              </a:rPr>
              <a:t>incubating</a:t>
            </a:r>
            <a:r>
              <a:rPr lang="en-GB" dirty="0"/>
              <a:t> the egg in his brood pouch, balancing it on the tops of his feet, for 64 consecutive days until hatching.</a:t>
            </a:r>
            <a:r>
              <a:rPr lang="en-GB" baseline="30000" dirty="0">
                <a:hlinkClick r:id="rId10"/>
              </a:rPr>
              <a:t>[66]</a:t>
            </a:r>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65</a:t>
            </a:fld>
            <a:endParaRPr lang="en-GB"/>
          </a:p>
        </p:txBody>
      </p:sp>
    </p:spTree>
    <p:extLst>
      <p:ext uri="{BB962C8B-B14F-4D97-AF65-F5344CB8AC3E}">
        <p14:creationId xmlns:p14="http://schemas.microsoft.com/office/powerpoint/2010/main" val="31761912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tooltip="RMS Titanic"/>
              </a:rPr>
              <a:t>RMS </a:t>
            </a:r>
            <a:r>
              <a:rPr lang="en-GB" i="1" dirty="0">
                <a:hlinkClick r:id="rId3" tooltip="RMS Titanic"/>
              </a:rPr>
              <a:t>Titanic</a:t>
            </a:r>
            <a:r>
              <a:rPr lang="en-GB" dirty="0"/>
              <a:t> sank in the early morning of 15 April 1912 in the </a:t>
            </a:r>
            <a:r>
              <a:rPr lang="en-GB" dirty="0">
                <a:hlinkClick r:id="rId4" tooltip="Atlantic Ocean"/>
              </a:rPr>
              <a:t>North Atlantic Ocean</a:t>
            </a:r>
            <a:r>
              <a:rPr lang="en-GB" dirty="0"/>
              <a:t>, four days into the ship's </a:t>
            </a:r>
            <a:r>
              <a:rPr lang="en-GB" dirty="0">
                <a:hlinkClick r:id="rId5" tooltip="Maiden voyage"/>
              </a:rPr>
              <a:t>maiden voyage</a:t>
            </a:r>
            <a:r>
              <a:rPr lang="en-GB" dirty="0"/>
              <a:t> from </a:t>
            </a:r>
            <a:r>
              <a:rPr lang="en-GB" dirty="0">
                <a:hlinkClick r:id="rId6" tooltip="Southampton"/>
              </a:rPr>
              <a:t>Southampton</a:t>
            </a:r>
            <a:r>
              <a:rPr lang="en-GB" dirty="0"/>
              <a:t> to </a:t>
            </a:r>
            <a:r>
              <a:rPr lang="en-GB" dirty="0">
                <a:hlinkClick r:id="rId7" tooltip="New York City"/>
              </a:rPr>
              <a:t>New York City</a:t>
            </a:r>
            <a:r>
              <a:rPr lang="en-GB" dirty="0"/>
              <a:t>. The largest </a:t>
            </a:r>
            <a:r>
              <a:rPr lang="en-GB" dirty="0">
                <a:hlinkClick r:id="rId8" tooltip="Superliner (passenger ship)"/>
              </a:rPr>
              <a:t>passenger liner</a:t>
            </a:r>
            <a:r>
              <a:rPr lang="en-GB" dirty="0"/>
              <a:t> in service at the time, </a:t>
            </a:r>
            <a:r>
              <a:rPr lang="en-GB" i="1" dirty="0"/>
              <a:t>Titanic</a:t>
            </a:r>
            <a:r>
              <a:rPr lang="en-GB" dirty="0"/>
              <a:t> had an estimated 2,224 people on board when she struck an </a:t>
            </a:r>
            <a:r>
              <a:rPr lang="en-GB" dirty="0">
                <a:hlinkClick r:id="rId9" tooltip="Iceberg"/>
              </a:rPr>
              <a:t>iceberg</a:t>
            </a:r>
            <a:r>
              <a:rPr lang="en-GB" dirty="0"/>
              <a:t> at around 23:40 (ship's time)</a:t>
            </a:r>
            <a:r>
              <a:rPr lang="en-GB" baseline="30000" dirty="0">
                <a:hlinkClick r:id="rId10"/>
              </a:rPr>
              <a:t>[a]</a:t>
            </a:r>
            <a:r>
              <a:rPr lang="en-GB" dirty="0"/>
              <a:t> on Sunday, 14 April 1912. Her sinking two hours and forty minutes later at 02:20 (ship's time; 05:18 </a:t>
            </a:r>
            <a:r>
              <a:rPr lang="en-GB" dirty="0">
                <a:hlinkClick r:id="rId11" tooltip="Greenwich Mean Time"/>
              </a:rPr>
              <a:t>GMT</a:t>
            </a:r>
            <a:r>
              <a:rPr lang="en-GB" dirty="0"/>
              <a:t>) on Monday, 15 April, resulted in the deaths of more than 1,500 people, which made it one of the deadliest </a:t>
            </a:r>
            <a:r>
              <a:rPr lang="en-GB" dirty="0">
                <a:hlinkClick r:id="rId12" tooltip="List of maritime disasters in the 20th century"/>
              </a:rPr>
              <a:t>peacetime maritime disasters</a:t>
            </a:r>
            <a:r>
              <a:rPr lang="en-GB" dirty="0"/>
              <a:t> in history.</a:t>
            </a:r>
          </a:p>
        </p:txBody>
      </p:sp>
      <p:sp>
        <p:nvSpPr>
          <p:cNvPr id="4" name="Slide Number Placeholder 3"/>
          <p:cNvSpPr>
            <a:spLocks noGrp="1"/>
          </p:cNvSpPr>
          <p:nvPr>
            <p:ph type="sldNum" sz="quarter" idx="10"/>
          </p:nvPr>
        </p:nvSpPr>
        <p:spPr/>
        <p:txBody>
          <a:bodyPr/>
          <a:lstStyle/>
          <a:p>
            <a:fld id="{CF4B4E6A-537C-41FD-9C80-C880277E8FA2}" type="slidenum">
              <a:rPr lang="en-GB" smtClean="0"/>
              <a:t>66</a:t>
            </a:fld>
            <a:endParaRPr lang="en-GB"/>
          </a:p>
        </p:txBody>
      </p:sp>
    </p:spTree>
    <p:extLst>
      <p:ext uri="{BB962C8B-B14F-4D97-AF65-F5344CB8AC3E}">
        <p14:creationId xmlns:p14="http://schemas.microsoft.com/office/powerpoint/2010/main" val="11975489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helps children sequence their facts and ideas in a logical and linear way, ensuring that they stay on topic and keep things relevant </a:t>
            </a:r>
          </a:p>
        </p:txBody>
      </p:sp>
      <p:sp>
        <p:nvSpPr>
          <p:cNvPr id="4" name="Slide Number Placeholder 3"/>
          <p:cNvSpPr>
            <a:spLocks noGrp="1"/>
          </p:cNvSpPr>
          <p:nvPr>
            <p:ph type="sldNum" sz="quarter" idx="10"/>
          </p:nvPr>
        </p:nvSpPr>
        <p:spPr/>
        <p:txBody>
          <a:bodyPr/>
          <a:lstStyle/>
          <a:p>
            <a:fld id="{CF4B4E6A-537C-41FD-9C80-C880277E8FA2}" type="slidenum">
              <a:rPr lang="en-GB" smtClean="0"/>
              <a:t>67</a:t>
            </a:fld>
            <a:endParaRPr lang="en-GB"/>
          </a:p>
        </p:txBody>
      </p:sp>
    </p:spTree>
    <p:extLst>
      <p:ext uri="{BB962C8B-B14F-4D97-AF65-F5344CB8AC3E}">
        <p14:creationId xmlns:p14="http://schemas.microsoft.com/office/powerpoint/2010/main" val="84754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Meet the spaghetti yeti</a:t>
            </a:r>
          </a:p>
        </p:txBody>
      </p:sp>
      <p:sp>
        <p:nvSpPr>
          <p:cNvPr id="4" name="Slide Number Placeholder 3"/>
          <p:cNvSpPr>
            <a:spLocks noGrp="1"/>
          </p:cNvSpPr>
          <p:nvPr>
            <p:ph type="sldNum" sz="quarter" idx="10"/>
          </p:nvPr>
        </p:nvSpPr>
        <p:spPr/>
        <p:txBody>
          <a:bodyPr/>
          <a:lstStyle/>
          <a:p>
            <a:fld id="{CF4B4E6A-537C-41FD-9C80-C880277E8FA2}" type="slidenum">
              <a:rPr lang="en-GB" smtClean="0"/>
              <a:t>7</a:t>
            </a:fld>
            <a:endParaRPr lang="en-GB"/>
          </a:p>
        </p:txBody>
      </p:sp>
    </p:spTree>
    <p:extLst>
      <p:ext uri="{BB962C8B-B14F-4D97-AF65-F5344CB8AC3E}">
        <p14:creationId xmlns:p14="http://schemas.microsoft.com/office/powerpoint/2010/main" val="1366805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N.B only note making here</a:t>
            </a:r>
          </a:p>
          <a:p>
            <a:endParaRPr lang="en-GB" dirty="0"/>
          </a:p>
          <a:p>
            <a:r>
              <a:rPr lang="en-GB" dirty="0"/>
              <a:t>helps children sequence their facts and ideas in a logical and linear way, ensuring that they stay on topic and keep things relevant </a:t>
            </a:r>
          </a:p>
        </p:txBody>
      </p:sp>
      <p:sp>
        <p:nvSpPr>
          <p:cNvPr id="4" name="Slide Number Placeholder 3"/>
          <p:cNvSpPr>
            <a:spLocks noGrp="1"/>
          </p:cNvSpPr>
          <p:nvPr>
            <p:ph type="sldNum" sz="quarter" idx="10"/>
          </p:nvPr>
        </p:nvSpPr>
        <p:spPr/>
        <p:txBody>
          <a:bodyPr/>
          <a:lstStyle/>
          <a:p>
            <a:fld id="{CF4B4E6A-537C-41FD-9C80-C880277E8FA2}" type="slidenum">
              <a:rPr lang="en-GB" smtClean="0"/>
              <a:t>68</a:t>
            </a:fld>
            <a:endParaRPr lang="en-GB"/>
          </a:p>
        </p:txBody>
      </p:sp>
    </p:spTree>
    <p:extLst>
      <p:ext uri="{BB962C8B-B14F-4D97-AF65-F5344CB8AC3E}">
        <p14:creationId xmlns:p14="http://schemas.microsoft.com/office/powerpoint/2010/main" val="22697379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helps children sequence their facts and ideas in a logical and linear way, ensuring that they stay on topic and keep things relevant </a:t>
            </a:r>
          </a:p>
          <a:p>
            <a:endParaRPr lang="en-GB" dirty="0"/>
          </a:p>
          <a:p>
            <a:r>
              <a:rPr lang="en-GB" dirty="0"/>
              <a:t>children could also be given sentences that they have to order – and also eliminate less relevant material/sentences</a:t>
            </a:r>
          </a:p>
        </p:txBody>
      </p:sp>
      <p:sp>
        <p:nvSpPr>
          <p:cNvPr id="4" name="Slide Number Placeholder 3"/>
          <p:cNvSpPr>
            <a:spLocks noGrp="1"/>
          </p:cNvSpPr>
          <p:nvPr>
            <p:ph type="sldNum" sz="quarter" idx="10"/>
          </p:nvPr>
        </p:nvSpPr>
        <p:spPr/>
        <p:txBody>
          <a:bodyPr/>
          <a:lstStyle/>
          <a:p>
            <a:fld id="{CF4B4E6A-537C-41FD-9C80-C880277E8FA2}" type="slidenum">
              <a:rPr lang="en-GB" smtClean="0"/>
              <a:t>69</a:t>
            </a:fld>
            <a:endParaRPr lang="en-GB"/>
          </a:p>
        </p:txBody>
      </p:sp>
    </p:spTree>
    <p:extLst>
      <p:ext uri="{BB962C8B-B14F-4D97-AF65-F5344CB8AC3E}">
        <p14:creationId xmlns:p14="http://schemas.microsoft.com/office/powerpoint/2010/main" val="39665629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N.B only note making here at first</a:t>
            </a:r>
          </a:p>
          <a:p>
            <a:endParaRPr lang="en-GB" dirty="0"/>
          </a:p>
          <a:p>
            <a:r>
              <a:rPr lang="en-GB" dirty="0"/>
              <a:t>helps children sequence their facts and ideas in a logical and linear way, ensuring that they stay on topic and keep things relevant </a:t>
            </a:r>
          </a:p>
        </p:txBody>
      </p:sp>
      <p:sp>
        <p:nvSpPr>
          <p:cNvPr id="4" name="Slide Number Placeholder 3"/>
          <p:cNvSpPr>
            <a:spLocks noGrp="1"/>
          </p:cNvSpPr>
          <p:nvPr>
            <p:ph type="sldNum" sz="quarter" idx="10"/>
          </p:nvPr>
        </p:nvSpPr>
        <p:spPr/>
        <p:txBody>
          <a:bodyPr/>
          <a:lstStyle/>
          <a:p>
            <a:fld id="{CF4B4E6A-537C-41FD-9C80-C880277E8FA2}" type="slidenum">
              <a:rPr lang="en-GB" smtClean="0"/>
              <a:t>70</a:t>
            </a:fld>
            <a:endParaRPr lang="en-GB"/>
          </a:p>
        </p:txBody>
      </p:sp>
    </p:spTree>
    <p:extLst>
      <p:ext uri="{BB962C8B-B14F-4D97-AF65-F5344CB8AC3E}">
        <p14:creationId xmlns:p14="http://schemas.microsoft.com/office/powerpoint/2010/main" val="9772695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N.B only note making here</a:t>
            </a:r>
          </a:p>
          <a:p>
            <a:endParaRPr lang="en-GB" dirty="0"/>
          </a:p>
          <a:p>
            <a:r>
              <a:rPr lang="en-GB" dirty="0"/>
              <a:t>helps children sequence their facts and ideas in a logical and linear way, ensuring that they stay on topic and keep things relevant </a:t>
            </a:r>
          </a:p>
        </p:txBody>
      </p:sp>
      <p:sp>
        <p:nvSpPr>
          <p:cNvPr id="4" name="Slide Number Placeholder 3"/>
          <p:cNvSpPr>
            <a:spLocks noGrp="1"/>
          </p:cNvSpPr>
          <p:nvPr>
            <p:ph type="sldNum" sz="quarter" idx="10"/>
          </p:nvPr>
        </p:nvSpPr>
        <p:spPr/>
        <p:txBody>
          <a:bodyPr/>
          <a:lstStyle/>
          <a:p>
            <a:fld id="{CF4B4E6A-537C-41FD-9C80-C880277E8FA2}" type="slidenum">
              <a:rPr lang="en-GB" smtClean="0"/>
              <a:t>71</a:t>
            </a:fld>
            <a:endParaRPr lang="en-GB"/>
          </a:p>
        </p:txBody>
      </p:sp>
    </p:spTree>
    <p:extLst>
      <p:ext uri="{BB962C8B-B14F-4D97-AF65-F5344CB8AC3E}">
        <p14:creationId xmlns:p14="http://schemas.microsoft.com/office/powerpoint/2010/main" val="24483226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N.B only note making here at first</a:t>
            </a:r>
          </a:p>
          <a:p>
            <a:endParaRPr lang="en-GB" dirty="0"/>
          </a:p>
          <a:p>
            <a:r>
              <a:rPr lang="en-GB" dirty="0"/>
              <a:t>helps children sequence their facts and ideas in a logical and linear way, ensuring that they stay on topic and keep things relevant </a:t>
            </a:r>
          </a:p>
        </p:txBody>
      </p:sp>
      <p:sp>
        <p:nvSpPr>
          <p:cNvPr id="4" name="Slide Number Placeholder 3"/>
          <p:cNvSpPr>
            <a:spLocks noGrp="1"/>
          </p:cNvSpPr>
          <p:nvPr>
            <p:ph type="sldNum" sz="quarter" idx="10"/>
          </p:nvPr>
        </p:nvSpPr>
        <p:spPr/>
        <p:txBody>
          <a:bodyPr/>
          <a:lstStyle/>
          <a:p>
            <a:fld id="{CF4B4E6A-537C-41FD-9C80-C880277E8FA2}" type="slidenum">
              <a:rPr lang="en-GB" smtClean="0"/>
              <a:t>72</a:t>
            </a:fld>
            <a:endParaRPr lang="en-GB"/>
          </a:p>
        </p:txBody>
      </p:sp>
    </p:spTree>
    <p:extLst>
      <p:ext uri="{BB962C8B-B14F-4D97-AF65-F5344CB8AC3E}">
        <p14:creationId xmlns:p14="http://schemas.microsoft.com/office/powerpoint/2010/main" val="15347463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79">
              <a:defRPr/>
            </a:pPr>
            <a:r>
              <a:rPr lang="en-GB" dirty="0"/>
              <a:t>Children tend to write more in narrative pieces, but their sentence structure is typically less complex </a:t>
            </a:r>
          </a:p>
          <a:p>
            <a:endParaRPr lang="en-GB" dirty="0"/>
          </a:p>
          <a:p>
            <a:pPr fontAlgn="base"/>
            <a:r>
              <a:rPr lang="en-GB" b="1" dirty="0"/>
              <a:t>Expository writing</a:t>
            </a:r>
            <a:r>
              <a:rPr lang="en-GB" dirty="0"/>
              <a:t> sets forth facts. You can find it in textbooks, journalism (except opinion or editorial articles), business writing, technical writing, essays, and instructions. (describe, discuss, explain, summarise, define, compare and contrast)</a:t>
            </a:r>
          </a:p>
          <a:p>
            <a:pPr fontAlgn="base"/>
            <a:endParaRPr lang="en-GB" sz="1100" dirty="0"/>
          </a:p>
          <a:p>
            <a:pPr fontAlgn="base"/>
            <a:r>
              <a:rPr lang="en-GB" b="1" dirty="0"/>
              <a:t>Persuasive writing</a:t>
            </a:r>
            <a:r>
              <a:rPr lang="en-GB" dirty="0"/>
              <a:t> aims to sway the reader toward the author’s point of view. It is used heavily in advertising, and can also be found in opinion and editorial pieces, reviews, and job applications.</a:t>
            </a:r>
          </a:p>
          <a:p>
            <a:pPr fontAlgn="base"/>
            <a:endParaRPr lang="en-GB" dirty="0"/>
          </a:p>
          <a:p>
            <a:pPr fontAlgn="base"/>
            <a:r>
              <a:rPr lang="en-GB" b="1" dirty="0"/>
              <a:t>Descriptive writing</a:t>
            </a:r>
            <a:r>
              <a:rPr lang="en-GB" dirty="0"/>
              <a:t> evokes images through rich description. You can find it in fiction, poetry, journal writing, and advertising.</a:t>
            </a:r>
          </a:p>
          <a:p>
            <a:pPr fontAlgn="base"/>
            <a:endParaRPr lang="en-GB" sz="1100" dirty="0"/>
          </a:p>
          <a:p>
            <a:pPr fontAlgn="base"/>
            <a:r>
              <a:rPr lang="en-GB" b="1" dirty="0"/>
              <a:t>Narrative writing</a:t>
            </a:r>
            <a:r>
              <a:rPr lang="en-GB" dirty="0"/>
              <a:t> tells a story. It can be found in fiction, poetry, biographies, human interest stories, and anecdotes.</a:t>
            </a:r>
          </a:p>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74</a:t>
            </a:fld>
            <a:endParaRPr lang="en-GB"/>
          </a:p>
        </p:txBody>
      </p:sp>
    </p:spTree>
    <p:extLst>
      <p:ext uri="{BB962C8B-B14F-4D97-AF65-F5344CB8AC3E}">
        <p14:creationId xmlns:p14="http://schemas.microsoft.com/office/powerpoint/2010/main" val="24650462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79">
              <a:defRPr/>
            </a:pPr>
            <a:r>
              <a:rPr lang="en-GB" b="1" i="1" dirty="0"/>
              <a:t>Literary Devices </a:t>
            </a:r>
            <a:r>
              <a:rPr lang="en-GB" dirty="0"/>
              <a:t>used to engage the reader: </a:t>
            </a:r>
          </a:p>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75</a:t>
            </a:fld>
            <a:endParaRPr lang="en-GB"/>
          </a:p>
        </p:txBody>
      </p:sp>
    </p:spTree>
    <p:extLst>
      <p:ext uri="{BB962C8B-B14F-4D97-AF65-F5344CB8AC3E}">
        <p14:creationId xmlns:p14="http://schemas.microsoft.com/office/powerpoint/2010/main" val="10043124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76</a:t>
            </a:fld>
            <a:endParaRPr lang="en-GB"/>
          </a:p>
        </p:txBody>
      </p:sp>
    </p:spTree>
    <p:extLst>
      <p:ext uri="{BB962C8B-B14F-4D97-AF65-F5344CB8AC3E}">
        <p14:creationId xmlns:p14="http://schemas.microsoft.com/office/powerpoint/2010/main" val="14684372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4775" y="750888"/>
            <a:ext cx="6678613" cy="3757612"/>
          </a:xfrm>
          <a:prstGeom prst="roundRect">
            <a:avLst/>
          </a:prstGeom>
        </p:spPr>
      </p:sp>
      <p:sp>
        <p:nvSpPr>
          <p:cNvPr id="3" name="Notes Placeholder 2"/>
          <p:cNvSpPr>
            <a:spLocks noGrp="1"/>
          </p:cNvSpPr>
          <p:nvPr>
            <p:ph type="body" idx="1"/>
          </p:nvPr>
        </p:nvSpPr>
        <p:spPr>
          <a:xfrm>
            <a:off x="688817" y="4759644"/>
            <a:ext cx="5510530" cy="4509135"/>
          </a:xfrm>
          <a:prstGeom prst="rect">
            <a:avLst/>
          </a:prstGeom>
        </p:spPr>
        <p:txBody>
          <a:bodyPr/>
          <a:lstStyle/>
          <a:p>
            <a:r>
              <a:rPr lang="en-GB" dirty="0"/>
              <a:t>Here’s an example of what sentence like revisions might look like</a:t>
            </a:r>
          </a:p>
          <a:p>
            <a:r>
              <a:rPr lang="en-GB" dirty="0"/>
              <a:t>We are reading the final chapters of The Giver. I give my students this sentence stem:</a:t>
            </a:r>
          </a:p>
          <a:p>
            <a:r>
              <a:rPr lang="en-GB" b="1" i="1" dirty="0"/>
              <a:t>Jonas took the baby Gabriel and left.</a:t>
            </a:r>
            <a:endParaRPr lang="en-GB" dirty="0"/>
          </a:p>
          <a:p>
            <a:r>
              <a:rPr lang="en-GB" dirty="0"/>
              <a:t>I ask them to expand the sentence three different ways using one of Judith Hochman’s sentence expansion activities. Say, </a:t>
            </a:r>
            <a:r>
              <a:rPr lang="en-GB" i="1" dirty="0">
                <a:hlinkClick r:id="rId3"/>
              </a:rPr>
              <a:t> But, Because, So…</a:t>
            </a:r>
            <a:endParaRPr lang="en-GB" dirty="0"/>
          </a:p>
          <a:p>
            <a:r>
              <a:rPr lang="en-GB" dirty="0"/>
              <a:t>Perhaps a typical student writes something like:</a:t>
            </a:r>
          </a:p>
          <a:p>
            <a:r>
              <a:rPr lang="en-GB" dirty="0"/>
              <a:t>Jonas took the baby Gabriel and left but it was not clear where they were going or if they would survive.</a:t>
            </a:r>
          </a:p>
          <a:p>
            <a:r>
              <a:rPr lang="en-GB" dirty="0"/>
              <a:t>Jonas took the baby Gabriel and left because he realized Gabriel was going to be released.</a:t>
            </a:r>
          </a:p>
          <a:p>
            <a:r>
              <a:rPr lang="en-GB" dirty="0"/>
              <a:t>Jonas took the baby Gabriel and left so they were forced to travel through unknown territory without a clear destination.</a:t>
            </a:r>
          </a:p>
          <a:p>
            <a:r>
              <a:rPr lang="en-GB" dirty="0"/>
              <a:t> </a:t>
            </a:r>
          </a:p>
          <a:p>
            <a:r>
              <a:rPr lang="en-GB" dirty="0"/>
              <a:t>Then perhaps I’d ask students to revise. Students who’d made syntactic errors would fix them.  Those who didn’t would get a challenge: Choose one of your sentences and add an introductory prepositional phrase.</a:t>
            </a:r>
          </a:p>
          <a:p>
            <a:r>
              <a:rPr lang="en-GB" dirty="0"/>
              <a:t>In desperation, Jonas took the baby Gabriel and left but it was not clear where they were going or if they would survive.</a:t>
            </a:r>
          </a:p>
          <a:p>
            <a:r>
              <a:rPr lang="en-GB" dirty="0"/>
              <a:t>Or I say: the word “left” is fine there… but let’s see if we can improve it. HOW did Jonas leave? Let’s find an even better word.</a:t>
            </a:r>
          </a:p>
          <a:p>
            <a:r>
              <a:rPr lang="en-GB" dirty="0"/>
              <a:t>Jonas took the baby Gabriel and escaped but it was not clear where they were going or if they would survive.</a:t>
            </a:r>
          </a:p>
          <a:p>
            <a:r>
              <a:rPr lang="en-GB" dirty="0"/>
              <a:t>Or I say… Out of curiosity, let’s see if we like the sentence better in the present tense.  Everyone re-write your third sentence:</a:t>
            </a:r>
          </a:p>
          <a:p>
            <a:r>
              <a:rPr lang="en-GB" dirty="0"/>
              <a:t>Jonas takes the baby Gabriel and leaves and they are forced to travel through unknown territory without a clear destination.</a:t>
            </a:r>
          </a:p>
          <a:p>
            <a:r>
              <a:rPr lang="en-GB" dirty="0"/>
              <a:t>Focused exercises and focused feedback build Syntactic Control.</a:t>
            </a:r>
          </a:p>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77</a:t>
            </a:fld>
            <a:endParaRPr lang="en-GB"/>
          </a:p>
        </p:txBody>
      </p:sp>
    </p:spTree>
    <p:extLst>
      <p:ext uri="{BB962C8B-B14F-4D97-AF65-F5344CB8AC3E}">
        <p14:creationId xmlns:p14="http://schemas.microsoft.com/office/powerpoint/2010/main" val="27515648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spaghetti plan</a:t>
            </a:r>
          </a:p>
        </p:txBody>
      </p:sp>
      <p:sp>
        <p:nvSpPr>
          <p:cNvPr id="4" name="Slide Number Placeholder 3"/>
          <p:cNvSpPr>
            <a:spLocks noGrp="1"/>
          </p:cNvSpPr>
          <p:nvPr>
            <p:ph type="sldNum" sz="quarter" idx="10"/>
          </p:nvPr>
        </p:nvSpPr>
        <p:spPr/>
        <p:txBody>
          <a:bodyPr/>
          <a:lstStyle/>
          <a:p>
            <a:fld id="{CF4B4E6A-537C-41FD-9C80-C880277E8FA2}" type="slidenum">
              <a:rPr lang="en-GB" smtClean="0"/>
              <a:t>80</a:t>
            </a:fld>
            <a:endParaRPr lang="en-GB"/>
          </a:p>
        </p:txBody>
      </p:sp>
    </p:spTree>
    <p:extLst>
      <p:ext uri="{BB962C8B-B14F-4D97-AF65-F5344CB8AC3E}">
        <p14:creationId xmlns:p14="http://schemas.microsoft.com/office/powerpoint/2010/main" val="20110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Planning Plate</a:t>
            </a:r>
          </a:p>
        </p:txBody>
      </p:sp>
      <p:sp>
        <p:nvSpPr>
          <p:cNvPr id="4" name="Slide Number Placeholder 3"/>
          <p:cNvSpPr>
            <a:spLocks noGrp="1"/>
          </p:cNvSpPr>
          <p:nvPr>
            <p:ph type="sldNum" sz="quarter" idx="10"/>
          </p:nvPr>
        </p:nvSpPr>
        <p:spPr/>
        <p:txBody>
          <a:bodyPr/>
          <a:lstStyle/>
          <a:p>
            <a:fld id="{CF4B4E6A-537C-41FD-9C80-C880277E8FA2}" type="slidenum">
              <a:rPr lang="en-GB" smtClean="0"/>
              <a:t>8</a:t>
            </a:fld>
            <a:endParaRPr lang="en-GB"/>
          </a:p>
        </p:txBody>
      </p:sp>
    </p:spTree>
    <p:extLst>
      <p:ext uri="{BB962C8B-B14F-4D97-AF65-F5344CB8AC3E}">
        <p14:creationId xmlns:p14="http://schemas.microsoft.com/office/powerpoint/2010/main" val="797366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spaghetti plan</a:t>
            </a:r>
          </a:p>
        </p:txBody>
      </p:sp>
      <p:sp>
        <p:nvSpPr>
          <p:cNvPr id="4" name="Slide Number Placeholder 3"/>
          <p:cNvSpPr>
            <a:spLocks noGrp="1"/>
          </p:cNvSpPr>
          <p:nvPr>
            <p:ph type="sldNum" sz="quarter" idx="10"/>
          </p:nvPr>
        </p:nvSpPr>
        <p:spPr/>
        <p:txBody>
          <a:bodyPr/>
          <a:lstStyle/>
          <a:p>
            <a:fld id="{CF4B4E6A-537C-41FD-9C80-C880277E8FA2}" type="slidenum">
              <a:rPr lang="en-GB" smtClean="0"/>
              <a:t>81</a:t>
            </a:fld>
            <a:endParaRPr lang="en-GB"/>
          </a:p>
        </p:txBody>
      </p:sp>
    </p:spTree>
    <p:extLst>
      <p:ext uri="{BB962C8B-B14F-4D97-AF65-F5344CB8AC3E}">
        <p14:creationId xmlns:p14="http://schemas.microsoft.com/office/powerpoint/2010/main" val="1879403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10</a:t>
            </a:fld>
            <a:endParaRPr lang="en-GB"/>
          </a:p>
        </p:txBody>
      </p:sp>
    </p:spTree>
    <p:extLst>
      <p:ext uri="{BB962C8B-B14F-4D97-AF65-F5344CB8AC3E}">
        <p14:creationId xmlns:p14="http://schemas.microsoft.com/office/powerpoint/2010/main" val="762304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story mountain</a:t>
            </a:r>
          </a:p>
        </p:txBody>
      </p:sp>
      <p:sp>
        <p:nvSpPr>
          <p:cNvPr id="4" name="Slide Number Placeholder 3"/>
          <p:cNvSpPr>
            <a:spLocks noGrp="1"/>
          </p:cNvSpPr>
          <p:nvPr>
            <p:ph type="sldNum" sz="quarter" idx="10"/>
          </p:nvPr>
        </p:nvSpPr>
        <p:spPr/>
        <p:txBody>
          <a:bodyPr/>
          <a:lstStyle/>
          <a:p>
            <a:fld id="{CF4B4E6A-537C-41FD-9C80-C880277E8FA2}" type="slidenum">
              <a:rPr lang="en-GB" smtClean="0"/>
              <a:t>11</a:t>
            </a:fld>
            <a:endParaRPr lang="en-GB"/>
          </a:p>
        </p:txBody>
      </p:sp>
    </p:spTree>
    <p:extLst>
      <p:ext uri="{BB962C8B-B14F-4D97-AF65-F5344CB8AC3E}">
        <p14:creationId xmlns:p14="http://schemas.microsoft.com/office/powerpoint/2010/main" val="4120397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4775" y="750888"/>
            <a:ext cx="6678613" cy="3757612"/>
          </a:xfrm>
          <a:prstGeom prst="roundRect">
            <a:avLst/>
          </a:prstGeom>
        </p:spPr>
      </p:sp>
      <p:sp>
        <p:nvSpPr>
          <p:cNvPr id="3" name="Notes Placeholder 2"/>
          <p:cNvSpPr>
            <a:spLocks noGrp="1"/>
          </p:cNvSpPr>
          <p:nvPr>
            <p:ph type="body" idx="1"/>
          </p:nvPr>
        </p:nvSpPr>
        <p:spPr>
          <a:xfrm>
            <a:off x="688817" y="4759644"/>
            <a:ext cx="5510530" cy="4509135"/>
          </a:xfrm>
          <a:prstGeom prst="rect">
            <a:avLst/>
          </a:prstGeom>
        </p:spPr>
        <p:txBody>
          <a:bodyPr/>
          <a:lstStyle/>
          <a:p>
            <a:r>
              <a:rPr lang="en-GB" b="1" i="1" u="sng" dirty="0"/>
              <a:t>Summative:</a:t>
            </a:r>
            <a:r>
              <a:rPr lang="en-GB" i="1" u="sng" dirty="0"/>
              <a:t> </a:t>
            </a:r>
            <a:r>
              <a:rPr lang="en-GB" dirty="0"/>
              <a:t>answering comprehension questions to demonstrate knowledge; use evidence from the text e.g. how does the author’s use of language bring the setting to life in chapter 1? What do we learn about Matilda’s personality in chapter 2?</a:t>
            </a:r>
          </a:p>
          <a:p>
            <a:r>
              <a:rPr lang="en-GB" b="1" i="1" u="sng" dirty="0"/>
              <a:t>Formative:</a:t>
            </a:r>
            <a:r>
              <a:rPr lang="en-GB" dirty="0"/>
              <a:t> reflective; encourages children to develop their own ideas e.g. Why do you think Fern was happy to leave Wilbur at the fair? This type of writing helps us clarify our thinking and reach conclusions. We do not set out with a fully formed answer or idea; we formulate as we write.</a:t>
            </a:r>
          </a:p>
          <a:p>
            <a:r>
              <a:rPr lang="en-GB" b="1" i="1" u="sng" dirty="0"/>
              <a:t>Developmental*: </a:t>
            </a:r>
            <a:r>
              <a:rPr lang="en-GB" dirty="0"/>
              <a:t>teaches you </a:t>
            </a:r>
            <a:r>
              <a:rPr lang="en-GB" b="1" i="1" dirty="0"/>
              <a:t>how</a:t>
            </a:r>
            <a:r>
              <a:rPr lang="en-GB" dirty="0"/>
              <a:t> to write, to expand/revise/improve sentences </a:t>
            </a:r>
            <a:r>
              <a:rPr lang="en-GB" sz="1100" dirty="0"/>
              <a:t>(*To avoid confusion we’ll call this </a:t>
            </a:r>
            <a:r>
              <a:rPr lang="en-GB" sz="1100" i="1" dirty="0"/>
              <a:t>Deliberate Practice</a:t>
            </a:r>
            <a:r>
              <a:rPr lang="en-GB" sz="1100" dirty="0"/>
              <a:t>)</a:t>
            </a:r>
          </a:p>
        </p:txBody>
      </p:sp>
      <p:sp>
        <p:nvSpPr>
          <p:cNvPr id="4" name="Slide Number Placeholder 3"/>
          <p:cNvSpPr>
            <a:spLocks noGrp="1"/>
          </p:cNvSpPr>
          <p:nvPr>
            <p:ph type="sldNum" sz="quarter" idx="10"/>
          </p:nvPr>
        </p:nvSpPr>
        <p:spPr/>
        <p:txBody>
          <a:bodyPr/>
          <a:lstStyle/>
          <a:p>
            <a:fld id="{CF4B4E6A-537C-41FD-9C80-C880277E8FA2}" type="slidenum">
              <a:rPr lang="en-GB" smtClean="0"/>
              <a:t>12</a:t>
            </a:fld>
            <a:endParaRPr lang="en-GB"/>
          </a:p>
        </p:txBody>
      </p:sp>
    </p:spTree>
    <p:extLst>
      <p:ext uri="{BB962C8B-B14F-4D97-AF65-F5344CB8AC3E}">
        <p14:creationId xmlns:p14="http://schemas.microsoft.com/office/powerpoint/2010/main" val="2496516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Here’s an example of what sentence like revisions might look like</a:t>
            </a:r>
          </a:p>
          <a:p>
            <a:r>
              <a:rPr lang="en-GB" dirty="0"/>
              <a:t>We are reading the final chapters of The Giver. I give my students this sentence stem:</a:t>
            </a:r>
          </a:p>
          <a:p>
            <a:r>
              <a:rPr lang="en-GB" b="1" i="1" dirty="0"/>
              <a:t>Jonas took the baby Gabriel and left.</a:t>
            </a:r>
            <a:endParaRPr lang="en-GB" dirty="0"/>
          </a:p>
          <a:p>
            <a:r>
              <a:rPr lang="en-GB" dirty="0"/>
              <a:t>I ask them to expand the sentence three different ways using one of Judith Hochman’s sentence expansion activities. Say, </a:t>
            </a:r>
            <a:r>
              <a:rPr lang="en-GB" i="1" dirty="0">
                <a:hlinkClick r:id="rId3"/>
              </a:rPr>
              <a:t> But, Because, So…</a:t>
            </a:r>
            <a:endParaRPr lang="en-GB" dirty="0"/>
          </a:p>
          <a:p>
            <a:r>
              <a:rPr lang="en-GB" dirty="0"/>
              <a:t>Perhaps a typical student writes something like:</a:t>
            </a:r>
          </a:p>
          <a:p>
            <a:r>
              <a:rPr lang="en-GB" dirty="0"/>
              <a:t>Jonas took the baby Gabriel and left but it was not clear where they were going or if they would survive.</a:t>
            </a:r>
          </a:p>
          <a:p>
            <a:r>
              <a:rPr lang="en-GB" dirty="0"/>
              <a:t>Jonas took the baby Gabriel and left because he realized Gabriel was going to be released.</a:t>
            </a:r>
          </a:p>
          <a:p>
            <a:r>
              <a:rPr lang="en-GB" dirty="0"/>
              <a:t>Jonas took the baby Gabriel and left so they were forced to travel through unknown territory without a clear destination.</a:t>
            </a:r>
          </a:p>
          <a:p>
            <a:r>
              <a:rPr lang="en-GB" dirty="0"/>
              <a:t> </a:t>
            </a:r>
          </a:p>
          <a:p>
            <a:r>
              <a:rPr lang="en-GB" dirty="0"/>
              <a:t>Then perhaps I’d ask students to revise. Students who’d made syntactic errors would fix them.  Those who didn’t would get a challenge: Choose one of your sentences and add an introductory prepositional phrase.</a:t>
            </a:r>
          </a:p>
          <a:p>
            <a:r>
              <a:rPr lang="en-GB" dirty="0"/>
              <a:t>In desperation, Jonas took the baby Gabriel and left but it was not clear where they were going or if they would survive.</a:t>
            </a:r>
          </a:p>
          <a:p>
            <a:r>
              <a:rPr lang="en-GB" dirty="0"/>
              <a:t>Or I say: the word “left” is fine there… but let’s see if we can improve it. HOW did Jonas leave? Let’s find an even better word.</a:t>
            </a:r>
          </a:p>
          <a:p>
            <a:r>
              <a:rPr lang="en-GB" dirty="0"/>
              <a:t>Jonas took the baby Gabriel and escaped but it was not clear where they were going or if they would survive.</a:t>
            </a:r>
          </a:p>
          <a:p>
            <a:r>
              <a:rPr lang="en-GB" dirty="0"/>
              <a:t>Or I say… Out of curiosity, let’s see if we like the sentence better in the present tense.  Everyone re-write your third sentence:</a:t>
            </a:r>
          </a:p>
          <a:p>
            <a:r>
              <a:rPr lang="en-GB" dirty="0"/>
              <a:t>Jonas takes the baby Gabriel and leaves and they are forced to travel through unknown territory without a clear destination.</a:t>
            </a:r>
          </a:p>
          <a:p>
            <a:r>
              <a:rPr lang="en-GB" dirty="0"/>
              <a:t>Focused exercises and focused feedback build Syntactic Control.</a:t>
            </a:r>
          </a:p>
          <a:p>
            <a:endParaRPr lang="en-GB" dirty="0"/>
          </a:p>
        </p:txBody>
      </p:sp>
      <p:sp>
        <p:nvSpPr>
          <p:cNvPr id="4" name="Slide Number Placeholder 3"/>
          <p:cNvSpPr>
            <a:spLocks noGrp="1"/>
          </p:cNvSpPr>
          <p:nvPr>
            <p:ph type="sldNum" sz="quarter" idx="10"/>
          </p:nvPr>
        </p:nvSpPr>
        <p:spPr/>
        <p:txBody>
          <a:bodyPr/>
          <a:lstStyle/>
          <a:p>
            <a:fld id="{CF4B4E6A-537C-41FD-9C80-C880277E8FA2}" type="slidenum">
              <a:rPr lang="en-GB" smtClean="0"/>
              <a:t>13</a:t>
            </a:fld>
            <a:endParaRPr lang="en-GB"/>
          </a:p>
        </p:txBody>
      </p:sp>
    </p:spTree>
    <p:extLst>
      <p:ext uri="{BB962C8B-B14F-4D97-AF65-F5344CB8AC3E}">
        <p14:creationId xmlns:p14="http://schemas.microsoft.com/office/powerpoint/2010/main" val="3259944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9BA96-5183-4B1A-93BB-A7611499A61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7FF4EF6-91BE-4ABA-AF78-F572A476872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380627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18BE0-B8CE-4494-9F5C-FD950B739E4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DD06ED5-06D3-4CA9-8B1F-0D665B158EF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B2D8B37-5B8B-4126-8CB4-7FA240921877}"/>
              </a:ext>
            </a:extLst>
          </p:cNvPr>
          <p:cNvSpPr>
            <a:spLocks noGrp="1"/>
          </p:cNvSpPr>
          <p:nvPr>
            <p:ph type="dt" sz="half" idx="10"/>
          </p:nvPr>
        </p:nvSpPr>
        <p:spPr>
          <a:xfrm>
            <a:off x="838200" y="6356351"/>
            <a:ext cx="2743200" cy="365125"/>
          </a:xfrm>
          <a:prstGeom prst="rect">
            <a:avLst/>
          </a:prstGeom>
        </p:spPr>
        <p:txBody>
          <a:bodyPr/>
          <a:lstStyle/>
          <a:p>
            <a:fld id="{698FDA56-8421-4EB4-BA62-61085E567CE2}" type="datetimeFigureOut">
              <a:rPr lang="en-GB" smtClean="0"/>
              <a:t>29/04/2024</a:t>
            </a:fld>
            <a:endParaRPr lang="en-GB"/>
          </a:p>
        </p:txBody>
      </p:sp>
      <p:sp>
        <p:nvSpPr>
          <p:cNvPr id="5" name="Footer Placeholder 4">
            <a:extLst>
              <a:ext uri="{FF2B5EF4-FFF2-40B4-BE49-F238E27FC236}">
                <a16:creationId xmlns:a16="http://schemas.microsoft.com/office/drawing/2014/main" id="{D0B8FFAF-8F7F-4BF0-A86B-7508F9B23BEA}"/>
              </a:ext>
            </a:extLst>
          </p:cNvPr>
          <p:cNvSpPr>
            <a:spLocks noGrp="1"/>
          </p:cNvSpPr>
          <p:nvPr>
            <p:ph type="ftr" sz="quarter" idx="11"/>
          </p:nvPr>
        </p:nvSpPr>
        <p:spPr>
          <a:xfrm>
            <a:off x="4038600" y="6356351"/>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FB774B37-347E-4FA1-BC57-1346D54D4C73}"/>
              </a:ext>
            </a:extLst>
          </p:cNvPr>
          <p:cNvSpPr>
            <a:spLocks noGrp="1"/>
          </p:cNvSpPr>
          <p:nvPr>
            <p:ph type="sldNum" sz="quarter" idx="12"/>
          </p:nvPr>
        </p:nvSpPr>
        <p:spPr>
          <a:xfrm>
            <a:off x="8610600" y="6356351"/>
            <a:ext cx="2743200" cy="365125"/>
          </a:xfrm>
          <a:prstGeom prst="rect">
            <a:avLst/>
          </a:prstGeom>
        </p:spPr>
        <p:txBody>
          <a:bodyPr/>
          <a:lstStyle/>
          <a:p>
            <a:fld id="{E944C4BE-98C2-4D4E-BA55-7FB594B182ED}" type="slidenum">
              <a:rPr lang="en-GB" smtClean="0"/>
              <a:t>‹#›</a:t>
            </a:fld>
            <a:endParaRPr lang="en-GB"/>
          </a:p>
        </p:txBody>
      </p:sp>
    </p:spTree>
    <p:extLst>
      <p:ext uri="{BB962C8B-B14F-4D97-AF65-F5344CB8AC3E}">
        <p14:creationId xmlns:p14="http://schemas.microsoft.com/office/powerpoint/2010/main" val="1472876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CEEA7E-200D-40E5-8E1E-9EEE3C1F0039}"/>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9358DCF-ED07-4B56-8638-73FCC19F39A7}"/>
              </a:ext>
            </a:extLst>
          </p:cNvPr>
          <p:cNvSpPr>
            <a:spLocks noGrp="1"/>
          </p:cNvSpPr>
          <p:nvPr>
            <p:ph type="body" orient="vert" idx="1"/>
          </p:nvPr>
        </p:nvSpPr>
        <p:spPr>
          <a:xfrm>
            <a:off x="838201" y="365125"/>
            <a:ext cx="76835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06E5710-36B3-481A-85A6-4DEFD8D57B54}"/>
              </a:ext>
            </a:extLst>
          </p:cNvPr>
          <p:cNvSpPr>
            <a:spLocks noGrp="1"/>
          </p:cNvSpPr>
          <p:nvPr>
            <p:ph type="dt" sz="half" idx="10"/>
          </p:nvPr>
        </p:nvSpPr>
        <p:spPr>
          <a:xfrm>
            <a:off x="838200" y="6356351"/>
            <a:ext cx="2743200" cy="365125"/>
          </a:xfrm>
          <a:prstGeom prst="rect">
            <a:avLst/>
          </a:prstGeom>
        </p:spPr>
        <p:txBody>
          <a:bodyPr/>
          <a:lstStyle/>
          <a:p>
            <a:fld id="{698FDA56-8421-4EB4-BA62-61085E567CE2}" type="datetimeFigureOut">
              <a:rPr lang="en-GB" smtClean="0"/>
              <a:t>29/04/2024</a:t>
            </a:fld>
            <a:endParaRPr lang="en-GB"/>
          </a:p>
        </p:txBody>
      </p:sp>
      <p:sp>
        <p:nvSpPr>
          <p:cNvPr id="5" name="Footer Placeholder 4">
            <a:extLst>
              <a:ext uri="{FF2B5EF4-FFF2-40B4-BE49-F238E27FC236}">
                <a16:creationId xmlns:a16="http://schemas.microsoft.com/office/drawing/2014/main" id="{33CCD5E6-12EF-44DD-9AC4-0277AE3B5FC8}"/>
              </a:ext>
            </a:extLst>
          </p:cNvPr>
          <p:cNvSpPr>
            <a:spLocks noGrp="1"/>
          </p:cNvSpPr>
          <p:nvPr>
            <p:ph type="ftr" sz="quarter" idx="11"/>
          </p:nvPr>
        </p:nvSpPr>
        <p:spPr>
          <a:xfrm>
            <a:off x="4038600" y="6356351"/>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D33C03FA-09CD-40E3-BA31-AC196BCD328E}"/>
              </a:ext>
            </a:extLst>
          </p:cNvPr>
          <p:cNvSpPr>
            <a:spLocks noGrp="1"/>
          </p:cNvSpPr>
          <p:nvPr>
            <p:ph type="sldNum" sz="quarter" idx="12"/>
          </p:nvPr>
        </p:nvSpPr>
        <p:spPr>
          <a:xfrm>
            <a:off x="8610600" y="6356351"/>
            <a:ext cx="2743200" cy="365125"/>
          </a:xfrm>
          <a:prstGeom prst="rect">
            <a:avLst/>
          </a:prstGeom>
        </p:spPr>
        <p:txBody>
          <a:bodyPr/>
          <a:lstStyle/>
          <a:p>
            <a:fld id="{E944C4BE-98C2-4D4E-BA55-7FB594B182ED}" type="slidenum">
              <a:rPr lang="en-GB" smtClean="0"/>
              <a:t>‹#›</a:t>
            </a:fld>
            <a:endParaRPr lang="en-GB"/>
          </a:p>
        </p:txBody>
      </p:sp>
    </p:spTree>
    <p:extLst>
      <p:ext uri="{BB962C8B-B14F-4D97-AF65-F5344CB8AC3E}">
        <p14:creationId xmlns:p14="http://schemas.microsoft.com/office/powerpoint/2010/main" val="36005627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EFFA99E-81BB-43D4-AC87-3D7AA4157D42}" type="datetimeFigureOut">
              <a:rPr lang="en-GB">
                <a:solidFill>
                  <a:prstClr val="black">
                    <a:tint val="75000"/>
                  </a:prstClr>
                </a:solidFill>
              </a:rPr>
              <a:pPr/>
              <a:t>29/04/2024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40D8D35F-F3B8-41BD-98DD-3C8740D5D1D7}"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8550259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EFFA99E-81BB-43D4-AC87-3D7AA4157D42}" type="datetimeFigureOut">
              <a:rPr lang="en-GB">
                <a:solidFill>
                  <a:prstClr val="black">
                    <a:tint val="75000"/>
                  </a:prstClr>
                </a:solidFill>
              </a:rPr>
              <a:pPr/>
              <a:t>29/04/2024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40D8D35F-F3B8-41BD-98DD-3C8740D5D1D7}"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907806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FFA99E-81BB-43D4-AC87-3D7AA4157D42}" type="datetimeFigureOut">
              <a:rPr lang="en-GB">
                <a:solidFill>
                  <a:prstClr val="black">
                    <a:tint val="75000"/>
                  </a:prstClr>
                </a:solidFill>
              </a:rPr>
              <a:pPr/>
              <a:t>29/04/2024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40D8D35F-F3B8-41BD-98DD-3C8740D5D1D7}"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534330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endParaRPr lang="en-GB" dirty="0"/>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CEFFA99E-81BB-43D4-AC87-3D7AA4157D42}" type="datetimeFigureOut">
              <a:rPr lang="en-GB">
                <a:solidFill>
                  <a:prstClr val="black">
                    <a:tint val="75000"/>
                  </a:prstClr>
                </a:solidFill>
              </a:rPr>
              <a:pPr/>
              <a:t>29/04/2024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40D8D35F-F3B8-41BD-98DD-3C8740D5D1D7}"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449544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endParaRPr lang="en-GB" dirty="0"/>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CEFFA99E-81BB-43D4-AC87-3D7AA4157D42}" type="datetimeFigureOut">
              <a:rPr lang="en-GB">
                <a:solidFill>
                  <a:prstClr val="black">
                    <a:tint val="75000"/>
                  </a:prstClr>
                </a:solidFill>
              </a:rPr>
              <a:pPr/>
              <a:t>29/04/2024</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40D8D35F-F3B8-41BD-98DD-3C8740D5D1D7}"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1649258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CEFFA99E-81BB-43D4-AC87-3D7AA4157D42}" type="datetimeFigureOut">
              <a:rPr lang="en-GB">
                <a:solidFill>
                  <a:prstClr val="black">
                    <a:tint val="75000"/>
                  </a:prstClr>
                </a:solidFill>
              </a:rPr>
              <a:pPr/>
              <a:t>29/04/2024</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40D8D35F-F3B8-41BD-98DD-3C8740D5D1D7}"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0252620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FFA99E-81BB-43D4-AC87-3D7AA4157D42}" type="datetimeFigureOut">
              <a:rPr lang="en-GB">
                <a:solidFill>
                  <a:prstClr val="black">
                    <a:tint val="75000"/>
                  </a:prstClr>
                </a:solidFill>
              </a:rPr>
              <a:pPr/>
              <a:t>29/04/2024</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40D8D35F-F3B8-41BD-98DD-3C8740D5D1D7}"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184198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FFA99E-81BB-43D4-AC87-3D7AA4157D42}" type="datetimeFigureOut">
              <a:rPr lang="en-GB">
                <a:solidFill>
                  <a:prstClr val="black">
                    <a:tint val="75000"/>
                  </a:prstClr>
                </a:solidFill>
              </a:rPr>
              <a:pPr/>
              <a:t>29/04/2024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40D8D35F-F3B8-41BD-98DD-3C8740D5D1D7}"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772037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695F5-B045-417E-B6FC-C5D2EA355A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B13B4A9-5557-443F-935F-71DD22153E8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E1A5FA-033A-46C9-9044-B86DB0F533DC}"/>
              </a:ext>
            </a:extLst>
          </p:cNvPr>
          <p:cNvSpPr>
            <a:spLocks noGrp="1"/>
          </p:cNvSpPr>
          <p:nvPr>
            <p:ph type="dt" sz="half" idx="10"/>
          </p:nvPr>
        </p:nvSpPr>
        <p:spPr>
          <a:xfrm>
            <a:off x="838200" y="6356351"/>
            <a:ext cx="2743200" cy="365125"/>
          </a:xfrm>
          <a:prstGeom prst="rect">
            <a:avLst/>
          </a:prstGeom>
        </p:spPr>
        <p:txBody>
          <a:bodyPr/>
          <a:lstStyle/>
          <a:p>
            <a:fld id="{698FDA56-8421-4EB4-BA62-61085E567CE2}" type="datetimeFigureOut">
              <a:rPr lang="en-GB" smtClean="0"/>
              <a:t>29/04/2024</a:t>
            </a:fld>
            <a:endParaRPr lang="en-GB"/>
          </a:p>
        </p:txBody>
      </p:sp>
      <p:sp>
        <p:nvSpPr>
          <p:cNvPr id="5" name="Footer Placeholder 4">
            <a:extLst>
              <a:ext uri="{FF2B5EF4-FFF2-40B4-BE49-F238E27FC236}">
                <a16:creationId xmlns:a16="http://schemas.microsoft.com/office/drawing/2014/main" id="{ECE5023A-4C86-4472-BD24-53E941296A91}"/>
              </a:ext>
            </a:extLst>
          </p:cNvPr>
          <p:cNvSpPr>
            <a:spLocks noGrp="1"/>
          </p:cNvSpPr>
          <p:nvPr>
            <p:ph type="ftr" sz="quarter" idx="11"/>
          </p:nvPr>
        </p:nvSpPr>
        <p:spPr>
          <a:xfrm>
            <a:off x="4038600" y="6356351"/>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1A9ABB8B-1E5F-4C2A-A6D3-A32F45FFFF31}"/>
              </a:ext>
            </a:extLst>
          </p:cNvPr>
          <p:cNvSpPr>
            <a:spLocks noGrp="1"/>
          </p:cNvSpPr>
          <p:nvPr>
            <p:ph type="sldNum" sz="quarter" idx="12"/>
          </p:nvPr>
        </p:nvSpPr>
        <p:spPr>
          <a:xfrm>
            <a:off x="8610600" y="6356351"/>
            <a:ext cx="2743200" cy="365125"/>
          </a:xfrm>
          <a:prstGeom prst="rect">
            <a:avLst/>
          </a:prstGeom>
        </p:spPr>
        <p:txBody>
          <a:bodyPr/>
          <a:lstStyle/>
          <a:p>
            <a:fld id="{E944C4BE-98C2-4D4E-BA55-7FB594B182ED}" type="slidenum">
              <a:rPr lang="en-GB" smtClean="0"/>
              <a:t>‹#›</a:t>
            </a:fld>
            <a:endParaRPr lang="en-GB"/>
          </a:p>
        </p:txBody>
      </p:sp>
    </p:spTree>
    <p:extLst>
      <p:ext uri="{BB962C8B-B14F-4D97-AF65-F5344CB8AC3E}">
        <p14:creationId xmlns:p14="http://schemas.microsoft.com/office/powerpoint/2010/main" val="28756624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FFA99E-81BB-43D4-AC87-3D7AA4157D42}" type="datetimeFigureOut">
              <a:rPr lang="en-GB">
                <a:solidFill>
                  <a:prstClr val="black">
                    <a:tint val="75000"/>
                  </a:prstClr>
                </a:solidFill>
              </a:rPr>
              <a:pPr/>
              <a:t>29/04/2024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40D8D35F-F3B8-41BD-98DD-3C8740D5D1D7}"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477393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EFFA99E-81BB-43D4-AC87-3D7AA4157D42}" type="datetimeFigureOut">
              <a:rPr lang="en-GB">
                <a:solidFill>
                  <a:prstClr val="black">
                    <a:tint val="75000"/>
                  </a:prstClr>
                </a:solidFill>
              </a:rPr>
              <a:pPr/>
              <a:t>29/04/2024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40D8D35F-F3B8-41BD-98DD-3C8740D5D1D7}" type="slidenum">
              <a:rPr lang="en-GB">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2067302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609600" y="274639"/>
            <a:ext cx="8026400" cy="5851525"/>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385F5A66-AB60-4CD9-8251-89F52FA82BAF}"/>
              </a:ext>
            </a:extLst>
          </p:cNvPr>
          <p:cNvSpPr>
            <a:spLocks noGrp="1"/>
          </p:cNvSpPr>
          <p:nvPr>
            <p:ph type="dt" sz="half" idx="10"/>
          </p:nvPr>
        </p:nvSpPr>
        <p:spPr/>
        <p:txBody>
          <a:bodyPr/>
          <a:lstStyle/>
          <a:p>
            <a:fld id="{CEFFA99E-81BB-43D4-AC87-3D7AA4157D42}" type="datetimeFigureOut">
              <a:rPr lang="en-GB" smtClean="0">
                <a:solidFill>
                  <a:prstClr val="black">
                    <a:tint val="75000"/>
                  </a:prstClr>
                </a:solidFill>
              </a:rPr>
              <a:pPr/>
              <a:t>29/04/2024</a:t>
            </a:fld>
            <a:endParaRPr lang="en-GB">
              <a:solidFill>
                <a:prstClr val="black">
                  <a:tint val="75000"/>
                </a:prstClr>
              </a:solidFill>
            </a:endParaRPr>
          </a:p>
        </p:txBody>
      </p:sp>
      <p:sp>
        <p:nvSpPr>
          <p:cNvPr id="8" name="Footer Placeholder 7">
            <a:extLst>
              <a:ext uri="{FF2B5EF4-FFF2-40B4-BE49-F238E27FC236}">
                <a16:creationId xmlns:a16="http://schemas.microsoft.com/office/drawing/2014/main" id="{461CF1CE-14B6-4A3B-AAEE-3DFA34F78B3B}"/>
              </a:ext>
            </a:extLst>
          </p:cNvPr>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a:extLst>
              <a:ext uri="{FF2B5EF4-FFF2-40B4-BE49-F238E27FC236}">
                <a16:creationId xmlns:a16="http://schemas.microsoft.com/office/drawing/2014/main" id="{A1244719-8CE0-4715-802C-00B70EF9AEC5}"/>
              </a:ext>
            </a:extLst>
          </p:cNvPr>
          <p:cNvSpPr>
            <a:spLocks noGrp="1"/>
          </p:cNvSpPr>
          <p:nvPr>
            <p:ph type="sldNum" sz="quarter" idx="12"/>
          </p:nvPr>
        </p:nvSpPr>
        <p:spPr/>
        <p:txBody>
          <a:bodyPr/>
          <a:lstStyle/>
          <a:p>
            <a:fld id="{40D8D35F-F3B8-41BD-98DD-3C8740D5D1D7}" type="slidenum">
              <a:rPr lang="en-GB" smtClean="0">
                <a:solidFill>
                  <a:prstClr val="black">
                    <a:tint val="75000"/>
                  </a:prstClr>
                </a:solidFill>
              </a:rPr>
              <a:pPr/>
              <a:t>‹#›</a:t>
            </a:fld>
            <a:endParaRPr lang="en-GB">
              <a:solidFill>
                <a:prstClr val="black">
                  <a:tint val="75000"/>
                </a:prstClr>
              </a:solidFill>
            </a:endParaRPr>
          </a:p>
        </p:txBody>
      </p:sp>
      <p:sp>
        <p:nvSpPr>
          <p:cNvPr id="10" name="TextBox 9">
            <a:extLst>
              <a:ext uri="{FF2B5EF4-FFF2-40B4-BE49-F238E27FC236}">
                <a16:creationId xmlns:a16="http://schemas.microsoft.com/office/drawing/2014/main" id="{813402DE-7B39-4110-9821-CD3B22671641}"/>
              </a:ext>
            </a:extLst>
          </p:cNvPr>
          <p:cNvSpPr txBox="1"/>
          <p:nvPr userDrawn="1"/>
        </p:nvSpPr>
        <p:spPr>
          <a:xfrm>
            <a:off x="527381" y="5445224"/>
            <a:ext cx="3072341" cy="523220"/>
          </a:xfrm>
          <a:prstGeom prst="rect">
            <a:avLst/>
          </a:prstGeom>
          <a:noFill/>
        </p:spPr>
        <p:txBody>
          <a:bodyPr wrap="square" rtlCol="0">
            <a:spAutoFit/>
          </a:bodyPr>
          <a:lstStyle/>
          <a:p>
            <a:r>
              <a:rPr lang="en-GB" sz="2800" b="1" dirty="0">
                <a:solidFill>
                  <a:srgbClr val="F06795"/>
                </a:solidFill>
                <a:latin typeface="Sue Ellen Francisco" panose="02000000000000000000" pitchFamily="2" charset="0"/>
              </a:rPr>
              <a:t>#</a:t>
            </a:r>
            <a:r>
              <a:rPr lang="en-GB" sz="2800" b="1" dirty="0" err="1">
                <a:solidFill>
                  <a:srgbClr val="F06795"/>
                </a:solidFill>
                <a:latin typeface="Sue Ellen Francisco" panose="02000000000000000000" pitchFamily="2" charset="0"/>
              </a:rPr>
              <a:t>staycurious</a:t>
            </a:r>
            <a:endParaRPr lang="en-GB" sz="2800" b="1" dirty="0">
              <a:solidFill>
                <a:srgbClr val="F06795"/>
              </a:solidFill>
              <a:latin typeface="Sue Ellen Francisco" panose="02000000000000000000" pitchFamily="2" charset="0"/>
            </a:endParaRPr>
          </a:p>
        </p:txBody>
      </p:sp>
    </p:spTree>
    <p:extLst>
      <p:ext uri="{BB962C8B-B14F-4D97-AF65-F5344CB8AC3E}">
        <p14:creationId xmlns:p14="http://schemas.microsoft.com/office/powerpoint/2010/main" val="9545838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7F097-4BB5-467A-81F1-5181C10F78E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EEC022B-4C60-4F64-9165-9E9270A25B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84ABD37-7E42-4F7F-A3AE-1F390B41E4A0}"/>
              </a:ext>
            </a:extLst>
          </p:cNvPr>
          <p:cNvSpPr>
            <a:spLocks noGrp="1"/>
          </p:cNvSpPr>
          <p:nvPr>
            <p:ph type="dt" sz="half" idx="10"/>
          </p:nvPr>
        </p:nvSpPr>
        <p:spPr/>
        <p:txBody>
          <a:bodyPr/>
          <a:lstStyle/>
          <a:p>
            <a:fld id="{332D68C1-E203-4A8C-A4C3-42C3B6E7B11E}" type="datetimeFigureOut">
              <a:rPr lang="en-GB" smtClean="0"/>
              <a:t>29/04/2024</a:t>
            </a:fld>
            <a:endParaRPr lang="en-GB"/>
          </a:p>
        </p:txBody>
      </p:sp>
      <p:sp>
        <p:nvSpPr>
          <p:cNvPr id="5" name="Footer Placeholder 4">
            <a:extLst>
              <a:ext uri="{FF2B5EF4-FFF2-40B4-BE49-F238E27FC236}">
                <a16:creationId xmlns:a16="http://schemas.microsoft.com/office/drawing/2014/main" id="{9F01E4F5-9C18-46D3-B4DF-F208CFF8FCD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A39B1C2-6BF7-452D-A7B5-76295FCE867F}"/>
              </a:ext>
            </a:extLst>
          </p:cNvPr>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24367803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0BA71-ABCC-4EC7-9844-F0F051D9236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DD1243B-C49F-4FA7-9B61-2FD7D9C9BE6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2D9DC1-F70E-40F3-A041-6919BB3AEF8F}"/>
              </a:ext>
            </a:extLst>
          </p:cNvPr>
          <p:cNvSpPr>
            <a:spLocks noGrp="1"/>
          </p:cNvSpPr>
          <p:nvPr>
            <p:ph type="dt" sz="half" idx="10"/>
          </p:nvPr>
        </p:nvSpPr>
        <p:spPr/>
        <p:txBody>
          <a:bodyPr/>
          <a:lstStyle/>
          <a:p>
            <a:fld id="{332D68C1-E203-4A8C-A4C3-42C3B6E7B11E}" type="datetimeFigureOut">
              <a:rPr lang="en-GB" smtClean="0"/>
              <a:t>29/04/2024</a:t>
            </a:fld>
            <a:endParaRPr lang="en-GB"/>
          </a:p>
        </p:txBody>
      </p:sp>
      <p:sp>
        <p:nvSpPr>
          <p:cNvPr id="5" name="Footer Placeholder 4">
            <a:extLst>
              <a:ext uri="{FF2B5EF4-FFF2-40B4-BE49-F238E27FC236}">
                <a16:creationId xmlns:a16="http://schemas.microsoft.com/office/drawing/2014/main" id="{137BB9FF-2C08-4467-8D00-68D62F451F5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8A65CA-4B28-4868-96C6-82D0FEA6056E}"/>
              </a:ext>
            </a:extLst>
          </p:cNvPr>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24429545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4BBF3-384D-45E1-A2F5-4284D518DD9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AA7F4BC-9E68-4ED7-9804-D95BB2BC311B}"/>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C53619D-6CB7-45BA-86D5-28782EB5A5CD}"/>
              </a:ext>
            </a:extLst>
          </p:cNvPr>
          <p:cNvSpPr>
            <a:spLocks noGrp="1"/>
          </p:cNvSpPr>
          <p:nvPr>
            <p:ph type="dt" sz="half" idx="10"/>
          </p:nvPr>
        </p:nvSpPr>
        <p:spPr/>
        <p:txBody>
          <a:bodyPr/>
          <a:lstStyle/>
          <a:p>
            <a:fld id="{332D68C1-E203-4A8C-A4C3-42C3B6E7B11E}" type="datetimeFigureOut">
              <a:rPr lang="en-GB" smtClean="0"/>
              <a:t>29/04/2024</a:t>
            </a:fld>
            <a:endParaRPr lang="en-GB"/>
          </a:p>
        </p:txBody>
      </p:sp>
      <p:sp>
        <p:nvSpPr>
          <p:cNvPr id="5" name="Footer Placeholder 4">
            <a:extLst>
              <a:ext uri="{FF2B5EF4-FFF2-40B4-BE49-F238E27FC236}">
                <a16:creationId xmlns:a16="http://schemas.microsoft.com/office/drawing/2014/main" id="{A1D4C665-977A-40D8-8C6F-467CBF0DADE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23B9987-6B20-452C-997B-4485E785DCB7}"/>
              </a:ext>
            </a:extLst>
          </p:cNvPr>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16308681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284DF-AC32-4C91-ACE7-2DE8E3A006D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E90694F-61E3-4EB6-9B5D-59A7AC8E5B38}"/>
              </a:ext>
            </a:extLst>
          </p:cNvPr>
          <p:cNvSpPr>
            <a:spLocks noGrp="1"/>
          </p:cNvSpPr>
          <p:nvPr>
            <p:ph sz="half" idx="1"/>
          </p:nvPr>
        </p:nvSpPr>
        <p:spPr>
          <a:xfrm>
            <a:off x="838200" y="1825625"/>
            <a:ext cx="515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F18417C-722C-47F8-AAF1-7F1D2B9C07F1}"/>
              </a:ext>
            </a:extLst>
          </p:cNvPr>
          <p:cNvSpPr>
            <a:spLocks noGrp="1"/>
          </p:cNvSpPr>
          <p:nvPr>
            <p:ph sz="half" idx="2"/>
          </p:nvPr>
        </p:nvSpPr>
        <p:spPr>
          <a:xfrm>
            <a:off x="6197600" y="1825625"/>
            <a:ext cx="515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6E515CD-A24E-4BEF-ADEA-995B9EFC5377}"/>
              </a:ext>
            </a:extLst>
          </p:cNvPr>
          <p:cNvSpPr>
            <a:spLocks noGrp="1"/>
          </p:cNvSpPr>
          <p:nvPr>
            <p:ph type="dt" sz="half" idx="10"/>
          </p:nvPr>
        </p:nvSpPr>
        <p:spPr/>
        <p:txBody>
          <a:bodyPr/>
          <a:lstStyle/>
          <a:p>
            <a:fld id="{332D68C1-E203-4A8C-A4C3-42C3B6E7B11E}" type="datetimeFigureOut">
              <a:rPr lang="en-GB" smtClean="0"/>
              <a:t>29/04/2024</a:t>
            </a:fld>
            <a:endParaRPr lang="en-GB"/>
          </a:p>
        </p:txBody>
      </p:sp>
      <p:sp>
        <p:nvSpPr>
          <p:cNvPr id="6" name="Footer Placeholder 5">
            <a:extLst>
              <a:ext uri="{FF2B5EF4-FFF2-40B4-BE49-F238E27FC236}">
                <a16:creationId xmlns:a16="http://schemas.microsoft.com/office/drawing/2014/main" id="{57882BBA-0A37-45F2-860D-1C8AE8192C4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4138597-D8F5-4F24-82D2-B080348585F7}"/>
              </a:ext>
            </a:extLst>
          </p:cNvPr>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17005211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70C4D-CC9C-48F4-89CA-653484397344}"/>
              </a:ext>
            </a:extLst>
          </p:cNvPr>
          <p:cNvSpPr>
            <a:spLocks noGrp="1"/>
          </p:cNvSpPr>
          <p:nvPr>
            <p:ph type="title"/>
          </p:nvPr>
        </p:nvSpPr>
        <p:spPr>
          <a:xfrm>
            <a:off x="840317" y="365126"/>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FD27D46-E699-4C6D-8D80-BA2242FE2108}"/>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6F8B865-645A-442F-8ABE-680014AEF41C}"/>
              </a:ext>
            </a:extLst>
          </p:cNvPr>
          <p:cNvSpPr>
            <a:spLocks noGrp="1"/>
          </p:cNvSpPr>
          <p:nvPr>
            <p:ph sz="half" idx="2"/>
          </p:nvPr>
        </p:nvSpPr>
        <p:spPr>
          <a:xfrm>
            <a:off x="840318"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FAD2A98-C60A-4702-A946-12449B3C3DC2}"/>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D48D7E3-029B-4ED0-A36D-1B2CFAAF95B0}"/>
              </a:ext>
            </a:extLst>
          </p:cNvPr>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C40C2BA-91C8-4835-95F9-D71BA31D5DEC}"/>
              </a:ext>
            </a:extLst>
          </p:cNvPr>
          <p:cNvSpPr>
            <a:spLocks noGrp="1"/>
          </p:cNvSpPr>
          <p:nvPr>
            <p:ph type="dt" sz="half" idx="10"/>
          </p:nvPr>
        </p:nvSpPr>
        <p:spPr/>
        <p:txBody>
          <a:bodyPr/>
          <a:lstStyle/>
          <a:p>
            <a:fld id="{332D68C1-E203-4A8C-A4C3-42C3B6E7B11E}" type="datetimeFigureOut">
              <a:rPr lang="en-GB" smtClean="0"/>
              <a:t>29/04/2024</a:t>
            </a:fld>
            <a:endParaRPr lang="en-GB"/>
          </a:p>
        </p:txBody>
      </p:sp>
      <p:sp>
        <p:nvSpPr>
          <p:cNvPr id="8" name="Footer Placeholder 7">
            <a:extLst>
              <a:ext uri="{FF2B5EF4-FFF2-40B4-BE49-F238E27FC236}">
                <a16:creationId xmlns:a16="http://schemas.microsoft.com/office/drawing/2014/main" id="{2813C38D-C77D-430B-A8B6-7232A8E1D2F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3DB5985-1BA1-4AB2-BEF6-8FF3C3E00B15}"/>
              </a:ext>
            </a:extLst>
          </p:cNvPr>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33289129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2EEB3-81C6-4D5A-A973-F3940DC676AD}"/>
              </a:ext>
            </a:extLst>
          </p:cNvPr>
          <p:cNvSpPr>
            <a:spLocks noGrp="1"/>
          </p:cNvSpPr>
          <p:nvPr>
            <p:ph type="title"/>
          </p:nvPr>
        </p:nvSpPr>
        <p:spPr/>
        <p:txBody>
          <a:bodyPr>
            <a:normAutofit/>
          </a:bodyPr>
          <a:lstStyle>
            <a:lvl1pPr>
              <a:defRPr sz="3600">
                <a:latin typeface="+mn-lt"/>
              </a:defRPr>
            </a:lvl1pPr>
          </a:lstStyle>
          <a:p>
            <a:r>
              <a:rPr lang="en-US" dirty="0"/>
              <a:t>Click to edit Master title style</a:t>
            </a:r>
            <a:endParaRPr lang="en-GB" dirty="0"/>
          </a:p>
        </p:txBody>
      </p:sp>
      <p:sp>
        <p:nvSpPr>
          <p:cNvPr id="3" name="Date Placeholder 2">
            <a:extLst>
              <a:ext uri="{FF2B5EF4-FFF2-40B4-BE49-F238E27FC236}">
                <a16:creationId xmlns:a16="http://schemas.microsoft.com/office/drawing/2014/main" id="{7744BF57-ECE2-4356-A43A-D9CF614A88EA}"/>
              </a:ext>
            </a:extLst>
          </p:cNvPr>
          <p:cNvSpPr>
            <a:spLocks noGrp="1"/>
          </p:cNvSpPr>
          <p:nvPr>
            <p:ph type="dt" sz="half" idx="10"/>
          </p:nvPr>
        </p:nvSpPr>
        <p:spPr/>
        <p:txBody>
          <a:bodyPr/>
          <a:lstStyle/>
          <a:p>
            <a:fld id="{332D68C1-E203-4A8C-A4C3-42C3B6E7B11E}" type="datetimeFigureOut">
              <a:rPr lang="en-GB" smtClean="0"/>
              <a:t>29/04/2024</a:t>
            </a:fld>
            <a:endParaRPr lang="en-GB"/>
          </a:p>
        </p:txBody>
      </p:sp>
      <p:sp>
        <p:nvSpPr>
          <p:cNvPr id="4" name="Footer Placeholder 3">
            <a:extLst>
              <a:ext uri="{FF2B5EF4-FFF2-40B4-BE49-F238E27FC236}">
                <a16:creationId xmlns:a16="http://schemas.microsoft.com/office/drawing/2014/main" id="{4A2DC201-2ED4-4C81-98F8-8E6AE96AAAE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15C4ECA-EF06-48F6-B75B-58440029536D}"/>
              </a:ext>
            </a:extLst>
          </p:cNvPr>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35118478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820351-91F0-40B3-9977-DD3A575D44D8}"/>
              </a:ext>
            </a:extLst>
          </p:cNvPr>
          <p:cNvSpPr>
            <a:spLocks noGrp="1"/>
          </p:cNvSpPr>
          <p:nvPr>
            <p:ph type="dt" sz="half" idx="10"/>
          </p:nvPr>
        </p:nvSpPr>
        <p:spPr/>
        <p:txBody>
          <a:bodyPr/>
          <a:lstStyle/>
          <a:p>
            <a:fld id="{332D68C1-E203-4A8C-A4C3-42C3B6E7B11E}" type="datetimeFigureOut">
              <a:rPr lang="en-GB" smtClean="0"/>
              <a:t>29/04/2024</a:t>
            </a:fld>
            <a:endParaRPr lang="en-GB"/>
          </a:p>
        </p:txBody>
      </p:sp>
      <p:sp>
        <p:nvSpPr>
          <p:cNvPr id="3" name="Footer Placeholder 2">
            <a:extLst>
              <a:ext uri="{FF2B5EF4-FFF2-40B4-BE49-F238E27FC236}">
                <a16:creationId xmlns:a16="http://schemas.microsoft.com/office/drawing/2014/main" id="{97EE913E-9C43-4043-8BCC-9864C075BAA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2D3360C-8239-4EB9-8E2F-8E8BAB706811}"/>
              </a:ext>
            </a:extLst>
          </p:cNvPr>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288325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A59FA-F594-4F8A-BD81-94A7B823DF8C}"/>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4F07B08-8F1A-44CC-AE4B-2A305692ECB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F4BD241-7553-43CC-B46D-BB31632A4033}"/>
              </a:ext>
            </a:extLst>
          </p:cNvPr>
          <p:cNvSpPr>
            <a:spLocks noGrp="1"/>
          </p:cNvSpPr>
          <p:nvPr>
            <p:ph type="dt" sz="half" idx="10"/>
          </p:nvPr>
        </p:nvSpPr>
        <p:spPr>
          <a:xfrm>
            <a:off x="838200" y="6356351"/>
            <a:ext cx="2743200" cy="365125"/>
          </a:xfrm>
          <a:prstGeom prst="rect">
            <a:avLst/>
          </a:prstGeom>
        </p:spPr>
        <p:txBody>
          <a:bodyPr/>
          <a:lstStyle/>
          <a:p>
            <a:fld id="{698FDA56-8421-4EB4-BA62-61085E567CE2}" type="datetimeFigureOut">
              <a:rPr lang="en-GB" smtClean="0"/>
              <a:t>29/04/2024</a:t>
            </a:fld>
            <a:endParaRPr lang="en-GB"/>
          </a:p>
        </p:txBody>
      </p:sp>
      <p:sp>
        <p:nvSpPr>
          <p:cNvPr id="5" name="Footer Placeholder 4">
            <a:extLst>
              <a:ext uri="{FF2B5EF4-FFF2-40B4-BE49-F238E27FC236}">
                <a16:creationId xmlns:a16="http://schemas.microsoft.com/office/drawing/2014/main" id="{630465C0-99C0-4174-800C-B51648ABC9E4}"/>
              </a:ext>
            </a:extLst>
          </p:cNvPr>
          <p:cNvSpPr>
            <a:spLocks noGrp="1"/>
          </p:cNvSpPr>
          <p:nvPr>
            <p:ph type="ftr" sz="quarter" idx="11"/>
          </p:nvPr>
        </p:nvSpPr>
        <p:spPr>
          <a:xfrm>
            <a:off x="4038600" y="6356351"/>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674C0B67-5828-47BF-95AB-635A84BB42DE}"/>
              </a:ext>
            </a:extLst>
          </p:cNvPr>
          <p:cNvSpPr>
            <a:spLocks noGrp="1"/>
          </p:cNvSpPr>
          <p:nvPr>
            <p:ph type="sldNum" sz="quarter" idx="12"/>
          </p:nvPr>
        </p:nvSpPr>
        <p:spPr>
          <a:xfrm>
            <a:off x="8610600" y="6356351"/>
            <a:ext cx="2743200" cy="365125"/>
          </a:xfrm>
          <a:prstGeom prst="rect">
            <a:avLst/>
          </a:prstGeom>
        </p:spPr>
        <p:txBody>
          <a:bodyPr/>
          <a:lstStyle/>
          <a:p>
            <a:fld id="{E944C4BE-98C2-4D4E-BA55-7FB594B182ED}" type="slidenum">
              <a:rPr lang="en-GB" smtClean="0"/>
              <a:t>‹#›</a:t>
            </a:fld>
            <a:endParaRPr lang="en-GB"/>
          </a:p>
        </p:txBody>
      </p:sp>
    </p:spTree>
    <p:extLst>
      <p:ext uri="{BB962C8B-B14F-4D97-AF65-F5344CB8AC3E}">
        <p14:creationId xmlns:p14="http://schemas.microsoft.com/office/powerpoint/2010/main" val="23319744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A4F4E-5A82-4608-87E6-16C1FFEC725C}"/>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FA9FDB7B-99A4-47A5-8736-CC767F5FE0F9}"/>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ECA9BB-EAAD-44BC-8F2F-85402274076F}"/>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4497F24-9D36-4B5A-9513-0A6FFBBDADB2}"/>
              </a:ext>
            </a:extLst>
          </p:cNvPr>
          <p:cNvSpPr>
            <a:spLocks noGrp="1"/>
          </p:cNvSpPr>
          <p:nvPr>
            <p:ph type="dt" sz="half" idx="10"/>
          </p:nvPr>
        </p:nvSpPr>
        <p:spPr/>
        <p:txBody>
          <a:bodyPr/>
          <a:lstStyle/>
          <a:p>
            <a:fld id="{332D68C1-E203-4A8C-A4C3-42C3B6E7B11E}" type="datetimeFigureOut">
              <a:rPr lang="en-GB" smtClean="0"/>
              <a:t>29/04/2024</a:t>
            </a:fld>
            <a:endParaRPr lang="en-GB"/>
          </a:p>
        </p:txBody>
      </p:sp>
      <p:sp>
        <p:nvSpPr>
          <p:cNvPr id="6" name="Footer Placeholder 5">
            <a:extLst>
              <a:ext uri="{FF2B5EF4-FFF2-40B4-BE49-F238E27FC236}">
                <a16:creationId xmlns:a16="http://schemas.microsoft.com/office/drawing/2014/main" id="{DEE931CA-32FA-43ED-AFF8-E111AFDD9C6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1F38AD-7EF5-44E6-A23D-D7260E3FBD19}"/>
              </a:ext>
            </a:extLst>
          </p:cNvPr>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17385225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F7325-E936-442B-B187-DE84F98ECF09}"/>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BF33459-DD1E-47A8-ABA0-9151AC03C9BE}"/>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1E02416-2DDD-42E6-B0B3-DEC01696C92F}"/>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215064F-9D97-4F07-BA9A-94EEFD0DAA24}"/>
              </a:ext>
            </a:extLst>
          </p:cNvPr>
          <p:cNvSpPr>
            <a:spLocks noGrp="1"/>
          </p:cNvSpPr>
          <p:nvPr>
            <p:ph type="dt" sz="half" idx="10"/>
          </p:nvPr>
        </p:nvSpPr>
        <p:spPr/>
        <p:txBody>
          <a:bodyPr/>
          <a:lstStyle/>
          <a:p>
            <a:fld id="{332D68C1-E203-4A8C-A4C3-42C3B6E7B11E}" type="datetimeFigureOut">
              <a:rPr lang="en-GB" smtClean="0"/>
              <a:t>29/04/2024</a:t>
            </a:fld>
            <a:endParaRPr lang="en-GB"/>
          </a:p>
        </p:txBody>
      </p:sp>
      <p:sp>
        <p:nvSpPr>
          <p:cNvPr id="6" name="Footer Placeholder 5">
            <a:extLst>
              <a:ext uri="{FF2B5EF4-FFF2-40B4-BE49-F238E27FC236}">
                <a16:creationId xmlns:a16="http://schemas.microsoft.com/office/drawing/2014/main" id="{0DCC7534-9020-4BB5-AC59-8854974B50D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39A49E1-004E-4807-99AB-B46A65C93858}"/>
              </a:ext>
            </a:extLst>
          </p:cNvPr>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42735279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D5E1E-B8A8-4BB4-8472-8C417EFC8DC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34B68CA-EC3B-4E85-A15F-06CAD301619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D78D0F5-6E4C-4C2B-B02C-0176321A5C2C}"/>
              </a:ext>
            </a:extLst>
          </p:cNvPr>
          <p:cNvSpPr>
            <a:spLocks noGrp="1"/>
          </p:cNvSpPr>
          <p:nvPr>
            <p:ph type="dt" sz="half" idx="10"/>
          </p:nvPr>
        </p:nvSpPr>
        <p:spPr/>
        <p:txBody>
          <a:bodyPr/>
          <a:lstStyle/>
          <a:p>
            <a:fld id="{332D68C1-E203-4A8C-A4C3-42C3B6E7B11E}" type="datetimeFigureOut">
              <a:rPr lang="en-GB" smtClean="0"/>
              <a:t>29/04/2024</a:t>
            </a:fld>
            <a:endParaRPr lang="en-GB"/>
          </a:p>
        </p:txBody>
      </p:sp>
      <p:sp>
        <p:nvSpPr>
          <p:cNvPr id="5" name="Footer Placeholder 4">
            <a:extLst>
              <a:ext uri="{FF2B5EF4-FFF2-40B4-BE49-F238E27FC236}">
                <a16:creationId xmlns:a16="http://schemas.microsoft.com/office/drawing/2014/main" id="{716ED542-1368-4AB7-9D64-76A912A62E4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2B31217-3B54-4CC9-BC42-DE5A506F16CD}"/>
              </a:ext>
            </a:extLst>
          </p:cNvPr>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29562094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DA774D-926A-41FD-80CA-EB62E3073289}"/>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E2FC8EE-B8C6-4C86-9EDB-23C59000C25E}"/>
              </a:ext>
            </a:extLst>
          </p:cNvPr>
          <p:cNvSpPr>
            <a:spLocks noGrp="1"/>
          </p:cNvSpPr>
          <p:nvPr>
            <p:ph type="body" orient="vert" idx="1"/>
          </p:nvPr>
        </p:nvSpPr>
        <p:spPr>
          <a:xfrm>
            <a:off x="838201" y="365125"/>
            <a:ext cx="76835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0B6F04C-0C2A-46C4-A4A9-FF84890D517D}"/>
              </a:ext>
            </a:extLst>
          </p:cNvPr>
          <p:cNvSpPr>
            <a:spLocks noGrp="1"/>
          </p:cNvSpPr>
          <p:nvPr>
            <p:ph type="dt" sz="half" idx="10"/>
          </p:nvPr>
        </p:nvSpPr>
        <p:spPr/>
        <p:txBody>
          <a:bodyPr/>
          <a:lstStyle/>
          <a:p>
            <a:fld id="{332D68C1-E203-4A8C-A4C3-42C3B6E7B11E}" type="datetimeFigureOut">
              <a:rPr lang="en-GB" smtClean="0"/>
              <a:t>29/04/2024</a:t>
            </a:fld>
            <a:endParaRPr lang="en-GB"/>
          </a:p>
        </p:txBody>
      </p:sp>
      <p:sp>
        <p:nvSpPr>
          <p:cNvPr id="5" name="Footer Placeholder 4">
            <a:extLst>
              <a:ext uri="{FF2B5EF4-FFF2-40B4-BE49-F238E27FC236}">
                <a16:creationId xmlns:a16="http://schemas.microsoft.com/office/drawing/2014/main" id="{4EDC850B-0C35-4A60-82AE-F98E98016C2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4444327-E279-470C-BE0D-E0ADB4071458}"/>
              </a:ext>
            </a:extLst>
          </p:cNvPr>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19845435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BFA80-A7B8-4B98-99A0-3025A5A23BC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BA9134F-9A88-48F6-B0DA-77554BE3531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A896C8B-7F3E-491A-B80F-91D59272A0EC}"/>
              </a:ext>
            </a:extLst>
          </p:cNvPr>
          <p:cNvSpPr>
            <a:spLocks noGrp="1"/>
          </p:cNvSpPr>
          <p:nvPr>
            <p:ph type="dt" sz="half" idx="10"/>
          </p:nvPr>
        </p:nvSpPr>
        <p:spPr/>
        <p:txBody>
          <a:bodyPr/>
          <a:lstStyle/>
          <a:p>
            <a:fld id="{58C8C081-15B1-478D-B736-AA2CF4BCB537}" type="datetimeFigureOut">
              <a:rPr lang="en-GB" smtClean="0"/>
              <a:t>29/04/2024</a:t>
            </a:fld>
            <a:endParaRPr lang="en-GB"/>
          </a:p>
        </p:txBody>
      </p:sp>
      <p:sp>
        <p:nvSpPr>
          <p:cNvPr id="5" name="Footer Placeholder 4">
            <a:extLst>
              <a:ext uri="{FF2B5EF4-FFF2-40B4-BE49-F238E27FC236}">
                <a16:creationId xmlns:a16="http://schemas.microsoft.com/office/drawing/2014/main" id="{C3E60493-1FCF-45F4-96C8-F1D35471952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3C04E46-B06D-4230-9866-2B001EA27FD4}"/>
              </a:ext>
            </a:extLst>
          </p:cNvPr>
          <p:cNvSpPr>
            <a:spLocks noGrp="1"/>
          </p:cNvSpPr>
          <p:nvPr>
            <p:ph type="sldNum" sz="quarter" idx="12"/>
          </p:nvPr>
        </p:nvSpPr>
        <p:spPr/>
        <p:txBody>
          <a:bodyPr/>
          <a:lstStyle/>
          <a:p>
            <a:fld id="{9DFEFB66-0AB1-42DE-A3D9-8C34C5D3D30C}" type="slidenum">
              <a:rPr lang="en-GB" smtClean="0"/>
              <a:t>‹#›</a:t>
            </a:fld>
            <a:endParaRPr lang="en-GB"/>
          </a:p>
        </p:txBody>
      </p:sp>
    </p:spTree>
    <p:extLst>
      <p:ext uri="{BB962C8B-B14F-4D97-AF65-F5344CB8AC3E}">
        <p14:creationId xmlns:p14="http://schemas.microsoft.com/office/powerpoint/2010/main" val="207125882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E6237-789F-4852-8759-BB92A0E4FAF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07F34CA-D4D7-4B46-8BB6-0F68570DEE4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DAFD96C-F1FA-4517-A051-C5A80345E0E7}"/>
              </a:ext>
            </a:extLst>
          </p:cNvPr>
          <p:cNvSpPr>
            <a:spLocks noGrp="1"/>
          </p:cNvSpPr>
          <p:nvPr>
            <p:ph type="dt" sz="half" idx="10"/>
          </p:nvPr>
        </p:nvSpPr>
        <p:spPr/>
        <p:txBody>
          <a:bodyPr/>
          <a:lstStyle/>
          <a:p>
            <a:fld id="{58C8C081-15B1-478D-B736-AA2CF4BCB537}" type="datetimeFigureOut">
              <a:rPr lang="en-GB" smtClean="0"/>
              <a:t>29/04/2024</a:t>
            </a:fld>
            <a:endParaRPr lang="en-GB"/>
          </a:p>
        </p:txBody>
      </p:sp>
      <p:sp>
        <p:nvSpPr>
          <p:cNvPr id="5" name="Footer Placeholder 4">
            <a:extLst>
              <a:ext uri="{FF2B5EF4-FFF2-40B4-BE49-F238E27FC236}">
                <a16:creationId xmlns:a16="http://schemas.microsoft.com/office/drawing/2014/main" id="{1F9C21C3-CF4C-41FC-BE2A-0DAE3BE5CBD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B8B02FD-8368-4390-BCD8-5222728FA5DD}"/>
              </a:ext>
            </a:extLst>
          </p:cNvPr>
          <p:cNvSpPr>
            <a:spLocks noGrp="1"/>
          </p:cNvSpPr>
          <p:nvPr>
            <p:ph type="sldNum" sz="quarter" idx="12"/>
          </p:nvPr>
        </p:nvSpPr>
        <p:spPr/>
        <p:txBody>
          <a:bodyPr/>
          <a:lstStyle/>
          <a:p>
            <a:fld id="{9DFEFB66-0AB1-42DE-A3D9-8C34C5D3D30C}" type="slidenum">
              <a:rPr lang="en-GB" smtClean="0"/>
              <a:t>‹#›</a:t>
            </a:fld>
            <a:endParaRPr lang="en-GB"/>
          </a:p>
        </p:txBody>
      </p:sp>
    </p:spTree>
    <p:extLst>
      <p:ext uri="{BB962C8B-B14F-4D97-AF65-F5344CB8AC3E}">
        <p14:creationId xmlns:p14="http://schemas.microsoft.com/office/powerpoint/2010/main" val="20551900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5D00A-DD09-4DA2-A899-AB0E61C26F2E}"/>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D07132C-3F3F-4535-9515-CE7018F62C9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F082AB6-14F1-4B66-894B-3906C8A51A05}"/>
              </a:ext>
            </a:extLst>
          </p:cNvPr>
          <p:cNvSpPr>
            <a:spLocks noGrp="1"/>
          </p:cNvSpPr>
          <p:nvPr>
            <p:ph type="dt" sz="half" idx="10"/>
          </p:nvPr>
        </p:nvSpPr>
        <p:spPr/>
        <p:txBody>
          <a:bodyPr/>
          <a:lstStyle/>
          <a:p>
            <a:fld id="{58C8C081-15B1-478D-B736-AA2CF4BCB537}" type="datetimeFigureOut">
              <a:rPr lang="en-GB" smtClean="0"/>
              <a:t>29/04/2024</a:t>
            </a:fld>
            <a:endParaRPr lang="en-GB"/>
          </a:p>
        </p:txBody>
      </p:sp>
      <p:sp>
        <p:nvSpPr>
          <p:cNvPr id="5" name="Footer Placeholder 4">
            <a:extLst>
              <a:ext uri="{FF2B5EF4-FFF2-40B4-BE49-F238E27FC236}">
                <a16:creationId xmlns:a16="http://schemas.microsoft.com/office/drawing/2014/main" id="{644D8953-D664-4783-B012-366DF3CCFF3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18B6143-5A1D-4452-A7A8-DE5768305FED}"/>
              </a:ext>
            </a:extLst>
          </p:cNvPr>
          <p:cNvSpPr>
            <a:spLocks noGrp="1"/>
          </p:cNvSpPr>
          <p:nvPr>
            <p:ph type="sldNum" sz="quarter" idx="12"/>
          </p:nvPr>
        </p:nvSpPr>
        <p:spPr/>
        <p:txBody>
          <a:bodyPr/>
          <a:lstStyle/>
          <a:p>
            <a:fld id="{9DFEFB66-0AB1-42DE-A3D9-8C34C5D3D30C}" type="slidenum">
              <a:rPr lang="en-GB" smtClean="0"/>
              <a:t>‹#›</a:t>
            </a:fld>
            <a:endParaRPr lang="en-GB"/>
          </a:p>
        </p:txBody>
      </p:sp>
    </p:spTree>
    <p:extLst>
      <p:ext uri="{BB962C8B-B14F-4D97-AF65-F5344CB8AC3E}">
        <p14:creationId xmlns:p14="http://schemas.microsoft.com/office/powerpoint/2010/main" val="25501315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72AA7-0E4D-4B76-BFA3-A568FE7E7D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D3BFD56-563F-4451-86F8-16775C34FDA5}"/>
              </a:ext>
            </a:extLst>
          </p:cNvPr>
          <p:cNvSpPr>
            <a:spLocks noGrp="1"/>
          </p:cNvSpPr>
          <p:nvPr>
            <p:ph sz="half" idx="1"/>
          </p:nvPr>
        </p:nvSpPr>
        <p:spPr>
          <a:xfrm>
            <a:off x="838200" y="1825625"/>
            <a:ext cx="515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22F2DEB-A86F-4439-BC6F-7BBFB78AE060}"/>
              </a:ext>
            </a:extLst>
          </p:cNvPr>
          <p:cNvSpPr>
            <a:spLocks noGrp="1"/>
          </p:cNvSpPr>
          <p:nvPr>
            <p:ph sz="half" idx="2"/>
          </p:nvPr>
        </p:nvSpPr>
        <p:spPr>
          <a:xfrm>
            <a:off x="6197600" y="1825625"/>
            <a:ext cx="515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FB8D6DE-61A0-4B0F-B715-92653FC129B9}"/>
              </a:ext>
            </a:extLst>
          </p:cNvPr>
          <p:cNvSpPr>
            <a:spLocks noGrp="1"/>
          </p:cNvSpPr>
          <p:nvPr>
            <p:ph type="dt" sz="half" idx="10"/>
          </p:nvPr>
        </p:nvSpPr>
        <p:spPr/>
        <p:txBody>
          <a:bodyPr/>
          <a:lstStyle/>
          <a:p>
            <a:fld id="{58C8C081-15B1-478D-B736-AA2CF4BCB537}" type="datetimeFigureOut">
              <a:rPr lang="en-GB" smtClean="0"/>
              <a:t>29/04/2024</a:t>
            </a:fld>
            <a:endParaRPr lang="en-GB"/>
          </a:p>
        </p:txBody>
      </p:sp>
      <p:sp>
        <p:nvSpPr>
          <p:cNvPr id="6" name="Footer Placeholder 5">
            <a:extLst>
              <a:ext uri="{FF2B5EF4-FFF2-40B4-BE49-F238E27FC236}">
                <a16:creationId xmlns:a16="http://schemas.microsoft.com/office/drawing/2014/main" id="{C51D4E10-1F48-46D3-9380-357C9FD46B6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B7D8F5E-AD68-47FD-A376-90421E688D44}"/>
              </a:ext>
            </a:extLst>
          </p:cNvPr>
          <p:cNvSpPr>
            <a:spLocks noGrp="1"/>
          </p:cNvSpPr>
          <p:nvPr>
            <p:ph type="sldNum" sz="quarter" idx="12"/>
          </p:nvPr>
        </p:nvSpPr>
        <p:spPr/>
        <p:txBody>
          <a:bodyPr/>
          <a:lstStyle/>
          <a:p>
            <a:fld id="{9DFEFB66-0AB1-42DE-A3D9-8C34C5D3D30C}" type="slidenum">
              <a:rPr lang="en-GB" smtClean="0"/>
              <a:t>‹#›</a:t>
            </a:fld>
            <a:endParaRPr lang="en-GB"/>
          </a:p>
        </p:txBody>
      </p:sp>
    </p:spTree>
    <p:extLst>
      <p:ext uri="{BB962C8B-B14F-4D97-AF65-F5344CB8AC3E}">
        <p14:creationId xmlns:p14="http://schemas.microsoft.com/office/powerpoint/2010/main" val="5379518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3ACF4-BAF6-4C04-9DA8-02D53B5D0FC7}"/>
              </a:ext>
            </a:extLst>
          </p:cNvPr>
          <p:cNvSpPr>
            <a:spLocks noGrp="1"/>
          </p:cNvSpPr>
          <p:nvPr>
            <p:ph type="title"/>
          </p:nvPr>
        </p:nvSpPr>
        <p:spPr>
          <a:xfrm>
            <a:off x="840317" y="365126"/>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93476F0-CB9B-4D69-9DC7-23FC9261FC7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03005D1-9D78-4205-8C42-47644E641908}"/>
              </a:ext>
            </a:extLst>
          </p:cNvPr>
          <p:cNvSpPr>
            <a:spLocks noGrp="1"/>
          </p:cNvSpPr>
          <p:nvPr>
            <p:ph sz="half" idx="2"/>
          </p:nvPr>
        </p:nvSpPr>
        <p:spPr>
          <a:xfrm>
            <a:off x="840318"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D207CDE-C7D3-48D8-86D9-2B68FA616E63}"/>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DA01284-682F-4251-8FF6-C0E99BC40ADA}"/>
              </a:ext>
            </a:extLst>
          </p:cNvPr>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B3D18CA-9B3E-4128-9DC8-1491BBAC31F8}"/>
              </a:ext>
            </a:extLst>
          </p:cNvPr>
          <p:cNvSpPr>
            <a:spLocks noGrp="1"/>
          </p:cNvSpPr>
          <p:nvPr>
            <p:ph type="dt" sz="half" idx="10"/>
          </p:nvPr>
        </p:nvSpPr>
        <p:spPr/>
        <p:txBody>
          <a:bodyPr/>
          <a:lstStyle/>
          <a:p>
            <a:fld id="{58C8C081-15B1-478D-B736-AA2CF4BCB537}" type="datetimeFigureOut">
              <a:rPr lang="en-GB" smtClean="0"/>
              <a:t>29/04/2024</a:t>
            </a:fld>
            <a:endParaRPr lang="en-GB"/>
          </a:p>
        </p:txBody>
      </p:sp>
      <p:sp>
        <p:nvSpPr>
          <p:cNvPr id="8" name="Footer Placeholder 7">
            <a:extLst>
              <a:ext uri="{FF2B5EF4-FFF2-40B4-BE49-F238E27FC236}">
                <a16:creationId xmlns:a16="http://schemas.microsoft.com/office/drawing/2014/main" id="{E6CF241E-6A5E-4997-AA4E-3D944C0982E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23866C6-226F-4F70-852C-072551167430}"/>
              </a:ext>
            </a:extLst>
          </p:cNvPr>
          <p:cNvSpPr>
            <a:spLocks noGrp="1"/>
          </p:cNvSpPr>
          <p:nvPr>
            <p:ph type="sldNum" sz="quarter" idx="12"/>
          </p:nvPr>
        </p:nvSpPr>
        <p:spPr/>
        <p:txBody>
          <a:bodyPr/>
          <a:lstStyle/>
          <a:p>
            <a:fld id="{9DFEFB66-0AB1-42DE-A3D9-8C34C5D3D30C}" type="slidenum">
              <a:rPr lang="en-GB" smtClean="0"/>
              <a:t>‹#›</a:t>
            </a:fld>
            <a:endParaRPr lang="en-GB"/>
          </a:p>
        </p:txBody>
      </p:sp>
    </p:spTree>
    <p:extLst>
      <p:ext uri="{BB962C8B-B14F-4D97-AF65-F5344CB8AC3E}">
        <p14:creationId xmlns:p14="http://schemas.microsoft.com/office/powerpoint/2010/main" val="16255491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62E6B-BCCE-4CEF-8A5F-1D8BE1479E6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5A27993-D8D2-4065-98AD-9D107F77F458}"/>
              </a:ext>
            </a:extLst>
          </p:cNvPr>
          <p:cNvSpPr>
            <a:spLocks noGrp="1"/>
          </p:cNvSpPr>
          <p:nvPr>
            <p:ph type="dt" sz="half" idx="10"/>
          </p:nvPr>
        </p:nvSpPr>
        <p:spPr/>
        <p:txBody>
          <a:bodyPr/>
          <a:lstStyle/>
          <a:p>
            <a:fld id="{58C8C081-15B1-478D-B736-AA2CF4BCB537}" type="datetimeFigureOut">
              <a:rPr lang="en-GB" smtClean="0"/>
              <a:t>29/04/2024</a:t>
            </a:fld>
            <a:endParaRPr lang="en-GB"/>
          </a:p>
        </p:txBody>
      </p:sp>
      <p:sp>
        <p:nvSpPr>
          <p:cNvPr id="4" name="Footer Placeholder 3">
            <a:extLst>
              <a:ext uri="{FF2B5EF4-FFF2-40B4-BE49-F238E27FC236}">
                <a16:creationId xmlns:a16="http://schemas.microsoft.com/office/drawing/2014/main" id="{47E67505-22FF-44F7-9DA5-10DB9683BE1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7ED39B8-9C7A-4259-A5E8-11F3BA41A972}"/>
              </a:ext>
            </a:extLst>
          </p:cNvPr>
          <p:cNvSpPr>
            <a:spLocks noGrp="1"/>
          </p:cNvSpPr>
          <p:nvPr>
            <p:ph type="sldNum" sz="quarter" idx="12"/>
          </p:nvPr>
        </p:nvSpPr>
        <p:spPr/>
        <p:txBody>
          <a:bodyPr/>
          <a:lstStyle/>
          <a:p>
            <a:fld id="{9DFEFB66-0AB1-42DE-A3D9-8C34C5D3D30C}" type="slidenum">
              <a:rPr lang="en-GB" smtClean="0"/>
              <a:t>‹#›</a:t>
            </a:fld>
            <a:endParaRPr lang="en-GB"/>
          </a:p>
        </p:txBody>
      </p:sp>
    </p:spTree>
    <p:extLst>
      <p:ext uri="{BB962C8B-B14F-4D97-AF65-F5344CB8AC3E}">
        <p14:creationId xmlns:p14="http://schemas.microsoft.com/office/powerpoint/2010/main" val="2633312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6C672-B5D0-4543-BC35-3D88B8C10B3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89799A2-D065-456C-B7C7-4C996BEE2CCA}"/>
              </a:ext>
            </a:extLst>
          </p:cNvPr>
          <p:cNvSpPr>
            <a:spLocks noGrp="1"/>
          </p:cNvSpPr>
          <p:nvPr>
            <p:ph sz="half" idx="1"/>
          </p:nvPr>
        </p:nvSpPr>
        <p:spPr>
          <a:xfrm>
            <a:off x="838200" y="1825625"/>
            <a:ext cx="515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7EE84B8-707F-4F99-9E6F-FBA042548CAE}"/>
              </a:ext>
            </a:extLst>
          </p:cNvPr>
          <p:cNvSpPr>
            <a:spLocks noGrp="1"/>
          </p:cNvSpPr>
          <p:nvPr>
            <p:ph sz="half" idx="2"/>
          </p:nvPr>
        </p:nvSpPr>
        <p:spPr>
          <a:xfrm>
            <a:off x="6197600" y="1825625"/>
            <a:ext cx="515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46C13BE-585A-4CEE-9888-6E0EF5D455DB}"/>
              </a:ext>
            </a:extLst>
          </p:cNvPr>
          <p:cNvSpPr>
            <a:spLocks noGrp="1"/>
          </p:cNvSpPr>
          <p:nvPr>
            <p:ph type="dt" sz="half" idx="10"/>
          </p:nvPr>
        </p:nvSpPr>
        <p:spPr>
          <a:xfrm>
            <a:off x="838200" y="6356351"/>
            <a:ext cx="2743200" cy="365125"/>
          </a:xfrm>
          <a:prstGeom prst="rect">
            <a:avLst/>
          </a:prstGeom>
        </p:spPr>
        <p:txBody>
          <a:bodyPr/>
          <a:lstStyle/>
          <a:p>
            <a:fld id="{698FDA56-8421-4EB4-BA62-61085E567CE2}" type="datetimeFigureOut">
              <a:rPr lang="en-GB" smtClean="0"/>
              <a:t>29/04/2024</a:t>
            </a:fld>
            <a:endParaRPr lang="en-GB"/>
          </a:p>
        </p:txBody>
      </p:sp>
      <p:sp>
        <p:nvSpPr>
          <p:cNvPr id="6" name="Footer Placeholder 5">
            <a:extLst>
              <a:ext uri="{FF2B5EF4-FFF2-40B4-BE49-F238E27FC236}">
                <a16:creationId xmlns:a16="http://schemas.microsoft.com/office/drawing/2014/main" id="{C875CE8D-2490-4A4A-A752-EA6BDCD07EAD}"/>
              </a:ext>
            </a:extLst>
          </p:cNvPr>
          <p:cNvSpPr>
            <a:spLocks noGrp="1"/>
          </p:cNvSpPr>
          <p:nvPr>
            <p:ph type="ftr" sz="quarter" idx="11"/>
          </p:nvPr>
        </p:nvSpPr>
        <p:spPr>
          <a:xfrm>
            <a:off x="4038600" y="6356351"/>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425E3930-1A28-4909-AE34-9CF58BD7F610}"/>
              </a:ext>
            </a:extLst>
          </p:cNvPr>
          <p:cNvSpPr>
            <a:spLocks noGrp="1"/>
          </p:cNvSpPr>
          <p:nvPr>
            <p:ph type="sldNum" sz="quarter" idx="12"/>
          </p:nvPr>
        </p:nvSpPr>
        <p:spPr>
          <a:xfrm>
            <a:off x="8610600" y="6356351"/>
            <a:ext cx="2743200" cy="365125"/>
          </a:xfrm>
          <a:prstGeom prst="rect">
            <a:avLst/>
          </a:prstGeom>
        </p:spPr>
        <p:txBody>
          <a:bodyPr/>
          <a:lstStyle/>
          <a:p>
            <a:fld id="{E944C4BE-98C2-4D4E-BA55-7FB594B182ED}" type="slidenum">
              <a:rPr lang="en-GB" smtClean="0"/>
              <a:t>‹#›</a:t>
            </a:fld>
            <a:endParaRPr lang="en-GB"/>
          </a:p>
        </p:txBody>
      </p:sp>
    </p:spTree>
    <p:extLst>
      <p:ext uri="{BB962C8B-B14F-4D97-AF65-F5344CB8AC3E}">
        <p14:creationId xmlns:p14="http://schemas.microsoft.com/office/powerpoint/2010/main" val="1980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C90CB90-4CD6-4C0E-8291-5C993898B1D5}"/>
              </a:ext>
            </a:extLst>
          </p:cNvPr>
          <p:cNvSpPr>
            <a:spLocks noGrp="1"/>
          </p:cNvSpPr>
          <p:nvPr>
            <p:ph type="dt" sz="half" idx="10"/>
          </p:nvPr>
        </p:nvSpPr>
        <p:spPr/>
        <p:txBody>
          <a:bodyPr/>
          <a:lstStyle/>
          <a:p>
            <a:fld id="{58C8C081-15B1-478D-B736-AA2CF4BCB537}" type="datetimeFigureOut">
              <a:rPr lang="en-GB" smtClean="0"/>
              <a:t>29/04/2024</a:t>
            </a:fld>
            <a:endParaRPr lang="en-GB"/>
          </a:p>
        </p:txBody>
      </p:sp>
      <p:sp>
        <p:nvSpPr>
          <p:cNvPr id="3" name="Footer Placeholder 2">
            <a:extLst>
              <a:ext uri="{FF2B5EF4-FFF2-40B4-BE49-F238E27FC236}">
                <a16:creationId xmlns:a16="http://schemas.microsoft.com/office/drawing/2014/main" id="{24F6143A-BAA1-4D24-AEA5-E69CF189254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AA57885-C3A6-441B-85ED-68B6653FDA95}"/>
              </a:ext>
            </a:extLst>
          </p:cNvPr>
          <p:cNvSpPr>
            <a:spLocks noGrp="1"/>
          </p:cNvSpPr>
          <p:nvPr>
            <p:ph type="sldNum" sz="quarter" idx="12"/>
          </p:nvPr>
        </p:nvSpPr>
        <p:spPr/>
        <p:txBody>
          <a:bodyPr/>
          <a:lstStyle/>
          <a:p>
            <a:fld id="{9DFEFB66-0AB1-42DE-A3D9-8C34C5D3D30C}" type="slidenum">
              <a:rPr lang="en-GB" smtClean="0"/>
              <a:t>‹#›</a:t>
            </a:fld>
            <a:endParaRPr lang="en-GB"/>
          </a:p>
        </p:txBody>
      </p:sp>
    </p:spTree>
    <p:extLst>
      <p:ext uri="{BB962C8B-B14F-4D97-AF65-F5344CB8AC3E}">
        <p14:creationId xmlns:p14="http://schemas.microsoft.com/office/powerpoint/2010/main" val="6178167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ECF58-F2E9-4D42-86E3-825E86D3CC5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1D72A8D-0F4B-4134-AB06-F330DE21B5B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F074FC3-956A-48EB-B5D3-22782F45BDC9}"/>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DD8899E-8A3B-4AA0-88DF-641461505A26}"/>
              </a:ext>
            </a:extLst>
          </p:cNvPr>
          <p:cNvSpPr>
            <a:spLocks noGrp="1"/>
          </p:cNvSpPr>
          <p:nvPr>
            <p:ph type="dt" sz="half" idx="10"/>
          </p:nvPr>
        </p:nvSpPr>
        <p:spPr/>
        <p:txBody>
          <a:bodyPr/>
          <a:lstStyle/>
          <a:p>
            <a:fld id="{58C8C081-15B1-478D-B736-AA2CF4BCB537}" type="datetimeFigureOut">
              <a:rPr lang="en-GB" smtClean="0"/>
              <a:t>29/04/2024</a:t>
            </a:fld>
            <a:endParaRPr lang="en-GB"/>
          </a:p>
        </p:txBody>
      </p:sp>
      <p:sp>
        <p:nvSpPr>
          <p:cNvPr id="6" name="Footer Placeholder 5">
            <a:extLst>
              <a:ext uri="{FF2B5EF4-FFF2-40B4-BE49-F238E27FC236}">
                <a16:creationId xmlns:a16="http://schemas.microsoft.com/office/drawing/2014/main" id="{9286F187-47BF-42F5-8A71-2707FC0801A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71B4E46-4DEB-418F-9D1D-0249CD67BA30}"/>
              </a:ext>
            </a:extLst>
          </p:cNvPr>
          <p:cNvSpPr>
            <a:spLocks noGrp="1"/>
          </p:cNvSpPr>
          <p:nvPr>
            <p:ph type="sldNum" sz="quarter" idx="12"/>
          </p:nvPr>
        </p:nvSpPr>
        <p:spPr/>
        <p:txBody>
          <a:bodyPr/>
          <a:lstStyle/>
          <a:p>
            <a:fld id="{9DFEFB66-0AB1-42DE-A3D9-8C34C5D3D30C}" type="slidenum">
              <a:rPr lang="en-GB" smtClean="0"/>
              <a:t>‹#›</a:t>
            </a:fld>
            <a:endParaRPr lang="en-GB"/>
          </a:p>
        </p:txBody>
      </p:sp>
    </p:spTree>
    <p:extLst>
      <p:ext uri="{BB962C8B-B14F-4D97-AF65-F5344CB8AC3E}">
        <p14:creationId xmlns:p14="http://schemas.microsoft.com/office/powerpoint/2010/main" val="22081022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FE338-EEBA-4BDD-9836-43ED26172451}"/>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D8A5422-4E16-4DC4-8735-A414DB0AFC29}"/>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BB5A2E9-7F08-4026-ABC4-46767046214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1BE0BAC-FACF-4E8F-82DA-B3D4C5333520}"/>
              </a:ext>
            </a:extLst>
          </p:cNvPr>
          <p:cNvSpPr>
            <a:spLocks noGrp="1"/>
          </p:cNvSpPr>
          <p:nvPr>
            <p:ph type="dt" sz="half" idx="10"/>
          </p:nvPr>
        </p:nvSpPr>
        <p:spPr/>
        <p:txBody>
          <a:bodyPr/>
          <a:lstStyle/>
          <a:p>
            <a:fld id="{58C8C081-15B1-478D-B736-AA2CF4BCB537}" type="datetimeFigureOut">
              <a:rPr lang="en-GB" smtClean="0"/>
              <a:t>29/04/2024</a:t>
            </a:fld>
            <a:endParaRPr lang="en-GB"/>
          </a:p>
        </p:txBody>
      </p:sp>
      <p:sp>
        <p:nvSpPr>
          <p:cNvPr id="6" name="Footer Placeholder 5">
            <a:extLst>
              <a:ext uri="{FF2B5EF4-FFF2-40B4-BE49-F238E27FC236}">
                <a16:creationId xmlns:a16="http://schemas.microsoft.com/office/drawing/2014/main" id="{C72304E1-BA42-470B-8E4C-309DB24AD13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396178-6078-4AC5-A3A4-4DCC1A17ECB3}"/>
              </a:ext>
            </a:extLst>
          </p:cNvPr>
          <p:cNvSpPr>
            <a:spLocks noGrp="1"/>
          </p:cNvSpPr>
          <p:nvPr>
            <p:ph type="sldNum" sz="quarter" idx="12"/>
          </p:nvPr>
        </p:nvSpPr>
        <p:spPr/>
        <p:txBody>
          <a:bodyPr/>
          <a:lstStyle/>
          <a:p>
            <a:fld id="{9DFEFB66-0AB1-42DE-A3D9-8C34C5D3D30C}" type="slidenum">
              <a:rPr lang="en-GB" smtClean="0"/>
              <a:t>‹#›</a:t>
            </a:fld>
            <a:endParaRPr lang="en-GB"/>
          </a:p>
        </p:txBody>
      </p:sp>
    </p:spTree>
    <p:extLst>
      <p:ext uri="{BB962C8B-B14F-4D97-AF65-F5344CB8AC3E}">
        <p14:creationId xmlns:p14="http://schemas.microsoft.com/office/powerpoint/2010/main" val="39161321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A42DD-08B8-439D-B17B-A2EF568A3F7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6B693A3-4557-4CEB-ABAA-2620AE4C8D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A13DFA4-B39C-4293-B5A5-F4036DB3AB63}"/>
              </a:ext>
            </a:extLst>
          </p:cNvPr>
          <p:cNvSpPr>
            <a:spLocks noGrp="1"/>
          </p:cNvSpPr>
          <p:nvPr>
            <p:ph type="dt" sz="half" idx="10"/>
          </p:nvPr>
        </p:nvSpPr>
        <p:spPr/>
        <p:txBody>
          <a:bodyPr/>
          <a:lstStyle/>
          <a:p>
            <a:fld id="{58C8C081-15B1-478D-B736-AA2CF4BCB537}" type="datetimeFigureOut">
              <a:rPr lang="en-GB" smtClean="0"/>
              <a:t>29/04/2024</a:t>
            </a:fld>
            <a:endParaRPr lang="en-GB"/>
          </a:p>
        </p:txBody>
      </p:sp>
      <p:sp>
        <p:nvSpPr>
          <p:cNvPr id="5" name="Footer Placeholder 4">
            <a:extLst>
              <a:ext uri="{FF2B5EF4-FFF2-40B4-BE49-F238E27FC236}">
                <a16:creationId xmlns:a16="http://schemas.microsoft.com/office/drawing/2014/main" id="{0AC406A1-F890-474E-8F75-F7D46D86BD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5937085-EBD5-4F87-A4E1-E248704BD14D}"/>
              </a:ext>
            </a:extLst>
          </p:cNvPr>
          <p:cNvSpPr>
            <a:spLocks noGrp="1"/>
          </p:cNvSpPr>
          <p:nvPr>
            <p:ph type="sldNum" sz="quarter" idx="12"/>
          </p:nvPr>
        </p:nvSpPr>
        <p:spPr/>
        <p:txBody>
          <a:bodyPr/>
          <a:lstStyle/>
          <a:p>
            <a:fld id="{9DFEFB66-0AB1-42DE-A3D9-8C34C5D3D30C}" type="slidenum">
              <a:rPr lang="en-GB" smtClean="0"/>
              <a:t>‹#›</a:t>
            </a:fld>
            <a:endParaRPr lang="en-GB"/>
          </a:p>
        </p:txBody>
      </p:sp>
    </p:spTree>
    <p:extLst>
      <p:ext uri="{BB962C8B-B14F-4D97-AF65-F5344CB8AC3E}">
        <p14:creationId xmlns:p14="http://schemas.microsoft.com/office/powerpoint/2010/main" val="24019362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0C1728-52B6-4E72-8745-C26C953F4B6F}"/>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E1CE4FB-40D4-4A24-93E3-59A229AB8A8D}"/>
              </a:ext>
            </a:extLst>
          </p:cNvPr>
          <p:cNvSpPr>
            <a:spLocks noGrp="1"/>
          </p:cNvSpPr>
          <p:nvPr>
            <p:ph type="body" orient="vert" idx="1"/>
          </p:nvPr>
        </p:nvSpPr>
        <p:spPr>
          <a:xfrm>
            <a:off x="838201" y="365125"/>
            <a:ext cx="76835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B1F0393-7FF3-4E53-9F8B-565B100966A8}"/>
              </a:ext>
            </a:extLst>
          </p:cNvPr>
          <p:cNvSpPr>
            <a:spLocks noGrp="1"/>
          </p:cNvSpPr>
          <p:nvPr>
            <p:ph type="dt" sz="half" idx="10"/>
          </p:nvPr>
        </p:nvSpPr>
        <p:spPr/>
        <p:txBody>
          <a:bodyPr/>
          <a:lstStyle/>
          <a:p>
            <a:fld id="{58C8C081-15B1-478D-B736-AA2CF4BCB537}" type="datetimeFigureOut">
              <a:rPr lang="en-GB" smtClean="0"/>
              <a:t>29/04/2024</a:t>
            </a:fld>
            <a:endParaRPr lang="en-GB"/>
          </a:p>
        </p:txBody>
      </p:sp>
      <p:sp>
        <p:nvSpPr>
          <p:cNvPr id="5" name="Footer Placeholder 4">
            <a:extLst>
              <a:ext uri="{FF2B5EF4-FFF2-40B4-BE49-F238E27FC236}">
                <a16:creationId xmlns:a16="http://schemas.microsoft.com/office/drawing/2014/main" id="{2D32EB81-E314-4BF0-8579-FEADBB0966C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A2E8947-5A6D-4062-86A8-1E2A5849D55E}"/>
              </a:ext>
            </a:extLst>
          </p:cNvPr>
          <p:cNvSpPr>
            <a:spLocks noGrp="1"/>
          </p:cNvSpPr>
          <p:nvPr>
            <p:ph type="sldNum" sz="quarter" idx="12"/>
          </p:nvPr>
        </p:nvSpPr>
        <p:spPr/>
        <p:txBody>
          <a:bodyPr/>
          <a:lstStyle/>
          <a:p>
            <a:fld id="{9DFEFB66-0AB1-42DE-A3D9-8C34C5D3D30C}" type="slidenum">
              <a:rPr lang="en-GB" smtClean="0"/>
              <a:t>‹#›</a:t>
            </a:fld>
            <a:endParaRPr lang="en-GB"/>
          </a:p>
        </p:txBody>
      </p:sp>
    </p:spTree>
    <p:extLst>
      <p:ext uri="{BB962C8B-B14F-4D97-AF65-F5344CB8AC3E}">
        <p14:creationId xmlns:p14="http://schemas.microsoft.com/office/powerpoint/2010/main" val="19097775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32D68C1-E203-4A8C-A4C3-42C3B6E7B11E}"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33389934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32D68C1-E203-4A8C-A4C3-42C3B6E7B11E}"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33056079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32D68C1-E203-4A8C-A4C3-42C3B6E7B11E}"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31362843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32D68C1-E203-4A8C-A4C3-42C3B6E7B11E}" type="datetimeFigureOut">
              <a:rPr lang="en-GB" smtClean="0"/>
              <a:t>29/04/2024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22173839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32D68C1-E203-4A8C-A4C3-42C3B6E7B11E}" type="datetimeFigureOut">
              <a:rPr lang="en-GB" smtClean="0"/>
              <a:t>29/04/2024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27774499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A0896-8EF1-417D-AA49-D066F29AAD4A}"/>
              </a:ext>
            </a:extLst>
          </p:cNvPr>
          <p:cNvSpPr>
            <a:spLocks noGrp="1"/>
          </p:cNvSpPr>
          <p:nvPr>
            <p:ph type="title"/>
          </p:nvPr>
        </p:nvSpPr>
        <p:spPr>
          <a:xfrm>
            <a:off x="840317" y="365126"/>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3D7625F-645A-42AF-B0B4-B702C815A12E}"/>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65AFB99-0F03-4B45-9E9C-7FC7EBEDACC6}"/>
              </a:ext>
            </a:extLst>
          </p:cNvPr>
          <p:cNvSpPr>
            <a:spLocks noGrp="1"/>
          </p:cNvSpPr>
          <p:nvPr>
            <p:ph sz="half" idx="2"/>
          </p:nvPr>
        </p:nvSpPr>
        <p:spPr>
          <a:xfrm>
            <a:off x="840318"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C68A169-4A39-4C70-B06A-290D4BB9DCFF}"/>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97EA67C-D9EB-47BE-BF23-6286B0DE35DA}"/>
              </a:ext>
            </a:extLst>
          </p:cNvPr>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C38158B-64A3-4968-8580-64D00D74552A}"/>
              </a:ext>
            </a:extLst>
          </p:cNvPr>
          <p:cNvSpPr>
            <a:spLocks noGrp="1"/>
          </p:cNvSpPr>
          <p:nvPr>
            <p:ph type="dt" sz="half" idx="10"/>
          </p:nvPr>
        </p:nvSpPr>
        <p:spPr>
          <a:xfrm>
            <a:off x="838200" y="6356351"/>
            <a:ext cx="2743200" cy="365125"/>
          </a:xfrm>
          <a:prstGeom prst="rect">
            <a:avLst/>
          </a:prstGeom>
        </p:spPr>
        <p:txBody>
          <a:bodyPr/>
          <a:lstStyle/>
          <a:p>
            <a:fld id="{698FDA56-8421-4EB4-BA62-61085E567CE2}" type="datetimeFigureOut">
              <a:rPr lang="en-GB" smtClean="0"/>
              <a:t>29/04/2024</a:t>
            </a:fld>
            <a:endParaRPr lang="en-GB"/>
          </a:p>
        </p:txBody>
      </p:sp>
      <p:sp>
        <p:nvSpPr>
          <p:cNvPr id="8" name="Footer Placeholder 7">
            <a:extLst>
              <a:ext uri="{FF2B5EF4-FFF2-40B4-BE49-F238E27FC236}">
                <a16:creationId xmlns:a16="http://schemas.microsoft.com/office/drawing/2014/main" id="{ACDA0B22-5BF2-4117-BAA3-807E1503CF8E}"/>
              </a:ext>
            </a:extLst>
          </p:cNvPr>
          <p:cNvSpPr>
            <a:spLocks noGrp="1"/>
          </p:cNvSpPr>
          <p:nvPr>
            <p:ph type="ftr" sz="quarter" idx="11"/>
          </p:nvPr>
        </p:nvSpPr>
        <p:spPr>
          <a:xfrm>
            <a:off x="4038600" y="6356351"/>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92C7FB64-5ABC-4BF3-8224-DA5E42D922F8}"/>
              </a:ext>
            </a:extLst>
          </p:cNvPr>
          <p:cNvSpPr>
            <a:spLocks noGrp="1"/>
          </p:cNvSpPr>
          <p:nvPr>
            <p:ph type="sldNum" sz="quarter" idx="12"/>
          </p:nvPr>
        </p:nvSpPr>
        <p:spPr>
          <a:xfrm>
            <a:off x="8610600" y="6356351"/>
            <a:ext cx="2743200" cy="365125"/>
          </a:xfrm>
          <a:prstGeom prst="rect">
            <a:avLst/>
          </a:prstGeom>
        </p:spPr>
        <p:txBody>
          <a:bodyPr/>
          <a:lstStyle/>
          <a:p>
            <a:fld id="{E944C4BE-98C2-4D4E-BA55-7FB594B182ED}" type="slidenum">
              <a:rPr lang="en-GB" smtClean="0"/>
              <a:t>‹#›</a:t>
            </a:fld>
            <a:endParaRPr lang="en-GB"/>
          </a:p>
        </p:txBody>
      </p:sp>
    </p:spTree>
    <p:extLst>
      <p:ext uri="{BB962C8B-B14F-4D97-AF65-F5344CB8AC3E}">
        <p14:creationId xmlns:p14="http://schemas.microsoft.com/office/powerpoint/2010/main" val="41599855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32D68C1-E203-4A8C-A4C3-42C3B6E7B11E}" type="datetimeFigureOut">
              <a:rPr lang="en-GB" smtClean="0"/>
              <a:t>29/04/2024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20339793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2D68C1-E203-4A8C-A4C3-42C3B6E7B11E}" type="datetimeFigureOut">
              <a:rPr lang="en-GB" smtClean="0"/>
              <a:t>29/04/2024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161688953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32D68C1-E203-4A8C-A4C3-42C3B6E7B11E}" type="datetimeFigureOut">
              <a:rPr lang="en-GB" smtClean="0"/>
              <a:t>29/04/2024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59880918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32D68C1-E203-4A8C-A4C3-42C3B6E7B11E}" type="datetimeFigureOut">
              <a:rPr lang="en-GB" smtClean="0"/>
              <a:t>29/04/2024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18659013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32D68C1-E203-4A8C-A4C3-42C3B6E7B11E}"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10664986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32D68C1-E203-4A8C-A4C3-42C3B6E7B11E}" type="datetimeFigureOut">
              <a:rPr lang="en-GB" smtClean="0"/>
              <a:t>29/04/2024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3E71CB6-989A-4268-A6B0-BCD0095F1E31}" type="slidenum">
              <a:rPr lang="en-GB" smtClean="0"/>
              <a:t>‹#›</a:t>
            </a:fld>
            <a:endParaRPr lang="en-GB"/>
          </a:p>
        </p:txBody>
      </p:sp>
    </p:spTree>
    <p:extLst>
      <p:ext uri="{BB962C8B-B14F-4D97-AF65-F5344CB8AC3E}">
        <p14:creationId xmlns:p14="http://schemas.microsoft.com/office/powerpoint/2010/main" val="215769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FD6A8-41C9-4EEC-B80F-223CE5BC268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198E86D-6DA1-4B3D-B1F5-3F4F543C6520}"/>
              </a:ext>
            </a:extLst>
          </p:cNvPr>
          <p:cNvSpPr>
            <a:spLocks noGrp="1"/>
          </p:cNvSpPr>
          <p:nvPr>
            <p:ph type="dt" sz="half" idx="10"/>
          </p:nvPr>
        </p:nvSpPr>
        <p:spPr>
          <a:xfrm>
            <a:off x="838200" y="6356351"/>
            <a:ext cx="2743200" cy="365125"/>
          </a:xfrm>
          <a:prstGeom prst="rect">
            <a:avLst/>
          </a:prstGeom>
        </p:spPr>
        <p:txBody>
          <a:bodyPr/>
          <a:lstStyle/>
          <a:p>
            <a:fld id="{698FDA56-8421-4EB4-BA62-61085E567CE2}" type="datetimeFigureOut">
              <a:rPr lang="en-GB" smtClean="0"/>
              <a:t>29/04/2024</a:t>
            </a:fld>
            <a:endParaRPr lang="en-GB"/>
          </a:p>
        </p:txBody>
      </p:sp>
      <p:sp>
        <p:nvSpPr>
          <p:cNvPr id="4" name="Footer Placeholder 3">
            <a:extLst>
              <a:ext uri="{FF2B5EF4-FFF2-40B4-BE49-F238E27FC236}">
                <a16:creationId xmlns:a16="http://schemas.microsoft.com/office/drawing/2014/main" id="{8FC58C0E-EE40-4C2A-AA8B-8C4C158821B7}"/>
              </a:ext>
            </a:extLst>
          </p:cNvPr>
          <p:cNvSpPr>
            <a:spLocks noGrp="1"/>
          </p:cNvSpPr>
          <p:nvPr>
            <p:ph type="ftr" sz="quarter" idx="11"/>
          </p:nvPr>
        </p:nvSpPr>
        <p:spPr>
          <a:xfrm>
            <a:off x="4038600" y="6356351"/>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A08A6DF0-0F4C-4F68-9588-6685627DA095}"/>
              </a:ext>
            </a:extLst>
          </p:cNvPr>
          <p:cNvSpPr>
            <a:spLocks noGrp="1"/>
          </p:cNvSpPr>
          <p:nvPr>
            <p:ph type="sldNum" sz="quarter" idx="12"/>
          </p:nvPr>
        </p:nvSpPr>
        <p:spPr>
          <a:xfrm>
            <a:off x="8610600" y="6356351"/>
            <a:ext cx="2743200" cy="365125"/>
          </a:xfrm>
          <a:prstGeom prst="rect">
            <a:avLst/>
          </a:prstGeom>
        </p:spPr>
        <p:txBody>
          <a:bodyPr/>
          <a:lstStyle/>
          <a:p>
            <a:fld id="{E944C4BE-98C2-4D4E-BA55-7FB594B182ED}" type="slidenum">
              <a:rPr lang="en-GB" smtClean="0"/>
              <a:t>‹#›</a:t>
            </a:fld>
            <a:endParaRPr lang="en-GB"/>
          </a:p>
        </p:txBody>
      </p:sp>
    </p:spTree>
    <p:extLst>
      <p:ext uri="{BB962C8B-B14F-4D97-AF65-F5344CB8AC3E}">
        <p14:creationId xmlns:p14="http://schemas.microsoft.com/office/powerpoint/2010/main" val="85968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F7459F-113A-496C-BDE6-18FD19677608}"/>
              </a:ext>
            </a:extLst>
          </p:cNvPr>
          <p:cNvSpPr>
            <a:spLocks noGrp="1"/>
          </p:cNvSpPr>
          <p:nvPr>
            <p:ph type="dt" sz="half" idx="10"/>
          </p:nvPr>
        </p:nvSpPr>
        <p:spPr>
          <a:xfrm>
            <a:off x="838200" y="6356351"/>
            <a:ext cx="2743200" cy="365125"/>
          </a:xfrm>
          <a:prstGeom prst="rect">
            <a:avLst/>
          </a:prstGeom>
        </p:spPr>
        <p:txBody>
          <a:bodyPr/>
          <a:lstStyle/>
          <a:p>
            <a:fld id="{698FDA56-8421-4EB4-BA62-61085E567CE2}" type="datetimeFigureOut">
              <a:rPr lang="en-GB" smtClean="0"/>
              <a:t>29/04/2024</a:t>
            </a:fld>
            <a:endParaRPr lang="en-GB"/>
          </a:p>
        </p:txBody>
      </p:sp>
      <p:sp>
        <p:nvSpPr>
          <p:cNvPr id="3" name="Footer Placeholder 2">
            <a:extLst>
              <a:ext uri="{FF2B5EF4-FFF2-40B4-BE49-F238E27FC236}">
                <a16:creationId xmlns:a16="http://schemas.microsoft.com/office/drawing/2014/main" id="{26FA1D1F-897B-4EAB-8BF1-9083961A3A2B}"/>
              </a:ext>
            </a:extLst>
          </p:cNvPr>
          <p:cNvSpPr>
            <a:spLocks noGrp="1"/>
          </p:cNvSpPr>
          <p:nvPr>
            <p:ph type="ftr" sz="quarter" idx="11"/>
          </p:nvPr>
        </p:nvSpPr>
        <p:spPr>
          <a:xfrm>
            <a:off x="4038600" y="6356351"/>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9B90F762-904D-4570-B548-85A8406E1D3A}"/>
              </a:ext>
            </a:extLst>
          </p:cNvPr>
          <p:cNvSpPr>
            <a:spLocks noGrp="1"/>
          </p:cNvSpPr>
          <p:nvPr>
            <p:ph type="sldNum" sz="quarter" idx="12"/>
          </p:nvPr>
        </p:nvSpPr>
        <p:spPr>
          <a:xfrm>
            <a:off x="8610600" y="6356351"/>
            <a:ext cx="2743200" cy="365125"/>
          </a:xfrm>
          <a:prstGeom prst="rect">
            <a:avLst/>
          </a:prstGeom>
        </p:spPr>
        <p:txBody>
          <a:bodyPr/>
          <a:lstStyle/>
          <a:p>
            <a:fld id="{E944C4BE-98C2-4D4E-BA55-7FB594B182ED}" type="slidenum">
              <a:rPr lang="en-GB" smtClean="0"/>
              <a:t>‹#›</a:t>
            </a:fld>
            <a:endParaRPr lang="en-GB"/>
          </a:p>
        </p:txBody>
      </p:sp>
    </p:spTree>
    <p:extLst>
      <p:ext uri="{BB962C8B-B14F-4D97-AF65-F5344CB8AC3E}">
        <p14:creationId xmlns:p14="http://schemas.microsoft.com/office/powerpoint/2010/main" val="3156286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138E2-9B00-40BE-9CA7-F61C136B33E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D1FF121-E305-45DE-A425-7CAFC752BF60}"/>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208A1CE-8976-4E64-9B00-09CDDC2594C5}"/>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CB23764-0C9A-47FC-8BFE-6AACFD1A09A2}"/>
              </a:ext>
            </a:extLst>
          </p:cNvPr>
          <p:cNvSpPr>
            <a:spLocks noGrp="1"/>
          </p:cNvSpPr>
          <p:nvPr>
            <p:ph type="dt" sz="half" idx="10"/>
          </p:nvPr>
        </p:nvSpPr>
        <p:spPr>
          <a:xfrm>
            <a:off x="838200" y="6356351"/>
            <a:ext cx="2743200" cy="365125"/>
          </a:xfrm>
          <a:prstGeom prst="rect">
            <a:avLst/>
          </a:prstGeom>
        </p:spPr>
        <p:txBody>
          <a:bodyPr/>
          <a:lstStyle/>
          <a:p>
            <a:fld id="{698FDA56-8421-4EB4-BA62-61085E567CE2}" type="datetimeFigureOut">
              <a:rPr lang="en-GB" smtClean="0"/>
              <a:t>29/04/2024</a:t>
            </a:fld>
            <a:endParaRPr lang="en-GB"/>
          </a:p>
        </p:txBody>
      </p:sp>
      <p:sp>
        <p:nvSpPr>
          <p:cNvPr id="6" name="Footer Placeholder 5">
            <a:extLst>
              <a:ext uri="{FF2B5EF4-FFF2-40B4-BE49-F238E27FC236}">
                <a16:creationId xmlns:a16="http://schemas.microsoft.com/office/drawing/2014/main" id="{94D26EF1-4609-4535-AE1D-4E7370E85C2A}"/>
              </a:ext>
            </a:extLst>
          </p:cNvPr>
          <p:cNvSpPr>
            <a:spLocks noGrp="1"/>
          </p:cNvSpPr>
          <p:nvPr>
            <p:ph type="ftr" sz="quarter" idx="11"/>
          </p:nvPr>
        </p:nvSpPr>
        <p:spPr>
          <a:xfrm>
            <a:off x="4038600" y="6356351"/>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07FBC4E5-E4A5-47CF-A2A7-8E52E350E018}"/>
              </a:ext>
            </a:extLst>
          </p:cNvPr>
          <p:cNvSpPr>
            <a:spLocks noGrp="1"/>
          </p:cNvSpPr>
          <p:nvPr>
            <p:ph type="sldNum" sz="quarter" idx="12"/>
          </p:nvPr>
        </p:nvSpPr>
        <p:spPr>
          <a:xfrm>
            <a:off x="8610600" y="6356351"/>
            <a:ext cx="2743200" cy="365125"/>
          </a:xfrm>
          <a:prstGeom prst="rect">
            <a:avLst/>
          </a:prstGeom>
        </p:spPr>
        <p:txBody>
          <a:bodyPr/>
          <a:lstStyle/>
          <a:p>
            <a:fld id="{E944C4BE-98C2-4D4E-BA55-7FB594B182ED}" type="slidenum">
              <a:rPr lang="en-GB" smtClean="0"/>
              <a:t>‹#›</a:t>
            </a:fld>
            <a:endParaRPr lang="en-GB"/>
          </a:p>
        </p:txBody>
      </p:sp>
    </p:spTree>
    <p:extLst>
      <p:ext uri="{BB962C8B-B14F-4D97-AF65-F5344CB8AC3E}">
        <p14:creationId xmlns:p14="http://schemas.microsoft.com/office/powerpoint/2010/main" val="131687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D95C4-6B8A-4CAD-BF47-58AD128864A7}"/>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7EEE735-3F55-4D91-9928-F3134A683327}"/>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E842FA0-4200-4F70-AB74-F761A4694D5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93A6AA7-4294-4AC2-8A3F-B0299263E62B}"/>
              </a:ext>
            </a:extLst>
          </p:cNvPr>
          <p:cNvSpPr>
            <a:spLocks noGrp="1"/>
          </p:cNvSpPr>
          <p:nvPr>
            <p:ph type="dt" sz="half" idx="10"/>
          </p:nvPr>
        </p:nvSpPr>
        <p:spPr>
          <a:xfrm>
            <a:off x="838200" y="6356351"/>
            <a:ext cx="2743200" cy="365125"/>
          </a:xfrm>
          <a:prstGeom prst="rect">
            <a:avLst/>
          </a:prstGeom>
        </p:spPr>
        <p:txBody>
          <a:bodyPr/>
          <a:lstStyle/>
          <a:p>
            <a:fld id="{698FDA56-8421-4EB4-BA62-61085E567CE2}" type="datetimeFigureOut">
              <a:rPr lang="en-GB" smtClean="0"/>
              <a:t>29/04/2024</a:t>
            </a:fld>
            <a:endParaRPr lang="en-GB"/>
          </a:p>
        </p:txBody>
      </p:sp>
      <p:sp>
        <p:nvSpPr>
          <p:cNvPr id="6" name="Footer Placeholder 5">
            <a:extLst>
              <a:ext uri="{FF2B5EF4-FFF2-40B4-BE49-F238E27FC236}">
                <a16:creationId xmlns:a16="http://schemas.microsoft.com/office/drawing/2014/main" id="{D92FB153-AF50-4FC8-BF3D-C445D49B6761}"/>
              </a:ext>
            </a:extLst>
          </p:cNvPr>
          <p:cNvSpPr>
            <a:spLocks noGrp="1"/>
          </p:cNvSpPr>
          <p:nvPr>
            <p:ph type="ftr" sz="quarter" idx="11"/>
          </p:nvPr>
        </p:nvSpPr>
        <p:spPr>
          <a:xfrm>
            <a:off x="4038600" y="6356351"/>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22AF1487-D768-47C8-81D9-A68E6D8EDFEA}"/>
              </a:ext>
            </a:extLst>
          </p:cNvPr>
          <p:cNvSpPr>
            <a:spLocks noGrp="1"/>
          </p:cNvSpPr>
          <p:nvPr>
            <p:ph type="sldNum" sz="quarter" idx="12"/>
          </p:nvPr>
        </p:nvSpPr>
        <p:spPr>
          <a:xfrm>
            <a:off x="8610600" y="6356351"/>
            <a:ext cx="2743200" cy="365125"/>
          </a:xfrm>
          <a:prstGeom prst="rect">
            <a:avLst/>
          </a:prstGeom>
        </p:spPr>
        <p:txBody>
          <a:bodyPr/>
          <a:lstStyle/>
          <a:p>
            <a:fld id="{E944C4BE-98C2-4D4E-BA55-7FB594B182ED}" type="slidenum">
              <a:rPr lang="en-GB" smtClean="0"/>
              <a:t>‹#›</a:t>
            </a:fld>
            <a:endParaRPr lang="en-GB"/>
          </a:p>
        </p:txBody>
      </p:sp>
    </p:spTree>
    <p:extLst>
      <p:ext uri="{BB962C8B-B14F-4D97-AF65-F5344CB8AC3E}">
        <p14:creationId xmlns:p14="http://schemas.microsoft.com/office/powerpoint/2010/main" val="4214033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B80161-065B-42E1-ADDB-3183CE78344C}"/>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30B0DE5D-051D-4EF4-B8E6-A37C93AACD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Rectangle 6">
            <a:extLst>
              <a:ext uri="{FF2B5EF4-FFF2-40B4-BE49-F238E27FC236}">
                <a16:creationId xmlns:a16="http://schemas.microsoft.com/office/drawing/2014/main" id="{84AB8099-93E6-49FB-AF8A-4E93D817D893}"/>
              </a:ext>
            </a:extLst>
          </p:cNvPr>
          <p:cNvSpPr/>
          <p:nvPr userDrawn="1"/>
        </p:nvSpPr>
        <p:spPr>
          <a:xfrm>
            <a:off x="24343" y="6395362"/>
            <a:ext cx="3599721" cy="400110"/>
          </a:xfrm>
          <a:prstGeom prst="rect">
            <a:avLst/>
          </a:prstGeom>
          <a:noFill/>
          <a:ln>
            <a:noFill/>
          </a:ln>
        </p:spPr>
        <p:txBody>
          <a:bodyPr wrap="square" lIns="91440" tIns="45720" rIns="91440" bIns="45720">
            <a:spAutoFit/>
          </a:bodyPr>
          <a:lstStyle/>
          <a:p>
            <a:r>
              <a:rPr lang="en-US" sz="2000" b="1" dirty="0">
                <a:ln w="12700">
                  <a:noFill/>
                  <a:prstDash val="solid"/>
                </a:ln>
                <a:solidFill>
                  <a:srgbClr val="F089A1"/>
                </a:solidFill>
                <a:latin typeface="Filson Soft" panose="00000800000000000000" pitchFamily="50" charset="0"/>
              </a:rPr>
              <a:t>#staycurious</a:t>
            </a:r>
          </a:p>
        </p:txBody>
      </p:sp>
      <p:cxnSp>
        <p:nvCxnSpPr>
          <p:cNvPr id="9" name="Straight Connector 8">
            <a:extLst>
              <a:ext uri="{FF2B5EF4-FFF2-40B4-BE49-F238E27FC236}">
                <a16:creationId xmlns:a16="http://schemas.microsoft.com/office/drawing/2014/main" id="{910DAF05-AB6E-40B5-B578-F64434025F5C}"/>
              </a:ext>
            </a:extLst>
          </p:cNvPr>
          <p:cNvCxnSpPr>
            <a:cxnSpLocks/>
          </p:cNvCxnSpPr>
          <p:nvPr userDrawn="1"/>
        </p:nvCxnSpPr>
        <p:spPr>
          <a:xfrm flipV="1">
            <a:off x="-96688" y="6311899"/>
            <a:ext cx="13200789" cy="14756"/>
          </a:xfrm>
          <a:prstGeom prst="line">
            <a:avLst/>
          </a:prstGeom>
          <a:ln w="38100" cap="rnd">
            <a:solidFill>
              <a:srgbClr val="73C7D2"/>
            </a:solidFill>
            <a:prstDash val="solid"/>
          </a:ln>
        </p:spPr>
        <p:style>
          <a:lnRef idx="1">
            <a:schemeClr val="accent1"/>
          </a:lnRef>
          <a:fillRef idx="0">
            <a:schemeClr val="accent1"/>
          </a:fillRef>
          <a:effectRef idx="0">
            <a:schemeClr val="accent1"/>
          </a:effectRef>
          <a:fontRef idx="minor">
            <a:schemeClr val="tx1"/>
          </a:fontRef>
        </p:style>
      </p:cxnSp>
      <p:pic>
        <p:nvPicPr>
          <p:cNvPr id="5" name="Picture 4" descr="A close up of a sign&#10;&#10;Description generated with very high confidence">
            <a:extLst>
              <a:ext uri="{FF2B5EF4-FFF2-40B4-BE49-F238E27FC236}">
                <a16:creationId xmlns:a16="http://schemas.microsoft.com/office/drawing/2014/main" id="{D7648BBF-80FD-4F9B-AF1C-651C3822F7CC}"/>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944537" y="5651222"/>
            <a:ext cx="1247463" cy="1247463"/>
          </a:xfrm>
          <a:prstGeom prst="rect">
            <a:avLst/>
          </a:prstGeom>
        </p:spPr>
      </p:pic>
    </p:spTree>
    <p:extLst>
      <p:ext uri="{BB962C8B-B14F-4D97-AF65-F5344CB8AC3E}">
        <p14:creationId xmlns:p14="http://schemas.microsoft.com/office/powerpoint/2010/main" val="1179279861"/>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Lst>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29B9D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FFA99E-81BB-43D4-AC87-3D7AA4157D42}" type="datetimeFigureOut">
              <a:rPr lang="en-GB" smtClean="0">
                <a:solidFill>
                  <a:prstClr val="black">
                    <a:tint val="75000"/>
                  </a:prstClr>
                </a:solidFill>
              </a:rPr>
              <a:pPr/>
              <a:t>29/04/2024</a:t>
            </a:fld>
            <a:endParaRPr lang="en-GB">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D8D35F-F3B8-41BD-98DD-3C8740D5D1D7}" type="slidenum">
              <a:rPr lang="en-GB" smtClean="0">
                <a:solidFill>
                  <a:prstClr val="black">
                    <a:tint val="75000"/>
                  </a:prstClr>
                </a:solidFill>
              </a:rPr>
              <a:pPr/>
              <a:t>‹#›</a:t>
            </a:fld>
            <a:endParaRPr lang="en-GB">
              <a:solidFill>
                <a:prstClr val="black">
                  <a:tint val="75000"/>
                </a:prstClr>
              </a:solidFill>
            </a:endParaRPr>
          </a:p>
        </p:txBody>
      </p:sp>
      <p:sp>
        <p:nvSpPr>
          <p:cNvPr id="8" name="Rectangle 7"/>
          <p:cNvSpPr/>
          <p:nvPr userDrawn="1"/>
        </p:nvSpPr>
        <p:spPr>
          <a:xfrm>
            <a:off x="0" y="6165304"/>
            <a:ext cx="12192000" cy="692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prstClr val="white"/>
              </a:solidFill>
            </a:endParaRPr>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2493511" y="6068272"/>
            <a:ext cx="528736" cy="576156"/>
          </a:xfrm>
          <a:prstGeom prst="rect">
            <a:avLst/>
          </a:prstGeom>
        </p:spPr>
      </p:pic>
      <p:sp>
        <p:nvSpPr>
          <p:cNvPr id="26" name="Rectangle 25"/>
          <p:cNvSpPr/>
          <p:nvPr userDrawn="1"/>
        </p:nvSpPr>
        <p:spPr>
          <a:xfrm>
            <a:off x="1" y="6411375"/>
            <a:ext cx="3599721" cy="400110"/>
          </a:xfrm>
          <a:prstGeom prst="rect">
            <a:avLst/>
          </a:prstGeom>
          <a:noFill/>
          <a:ln>
            <a:noFill/>
          </a:ln>
        </p:spPr>
        <p:txBody>
          <a:bodyPr wrap="square" lIns="91440" tIns="45720" rIns="91440" bIns="45720">
            <a:spAutoFit/>
          </a:bodyPr>
          <a:lstStyle/>
          <a:p>
            <a:r>
              <a:rPr lang="en-US" sz="2000" b="1" dirty="0">
                <a:ln w="12700">
                  <a:noFill/>
                  <a:prstDash val="solid"/>
                </a:ln>
                <a:solidFill>
                  <a:srgbClr val="F06795"/>
                </a:solidFill>
                <a:latin typeface="Sue Ellen Francisco" panose="02000000000000000000" pitchFamily="2" charset="0"/>
              </a:rPr>
              <a:t>#staycurious</a:t>
            </a:r>
          </a:p>
        </p:txBody>
      </p:sp>
      <p:cxnSp>
        <p:nvCxnSpPr>
          <p:cNvPr id="13" name="Straight Connector 12">
            <a:extLst>
              <a:ext uri="{FF2B5EF4-FFF2-40B4-BE49-F238E27FC236}">
                <a16:creationId xmlns:a16="http://schemas.microsoft.com/office/drawing/2014/main" id="{6EE2F8BE-F1B5-4B30-A5FF-BE143878025E}"/>
              </a:ext>
            </a:extLst>
          </p:cNvPr>
          <p:cNvCxnSpPr/>
          <p:nvPr userDrawn="1"/>
        </p:nvCxnSpPr>
        <p:spPr>
          <a:xfrm>
            <a:off x="0" y="6165304"/>
            <a:ext cx="12192000" cy="0"/>
          </a:xfrm>
          <a:prstGeom prst="line">
            <a:avLst/>
          </a:prstGeom>
          <a:ln w="206375" cap="rnd">
            <a:solidFill>
              <a:srgbClr val="F06795"/>
            </a:solidFill>
            <a:prstDash val="sysDot"/>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8E9AF834-EA4E-411E-AD96-5B648DF5B825}"/>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657557" y="6288523"/>
            <a:ext cx="1380399" cy="522962"/>
          </a:xfrm>
          <a:prstGeom prst="rect">
            <a:avLst/>
          </a:prstGeom>
        </p:spPr>
      </p:pic>
    </p:spTree>
    <p:extLst>
      <p:ext uri="{BB962C8B-B14F-4D97-AF65-F5344CB8AC3E}">
        <p14:creationId xmlns:p14="http://schemas.microsoft.com/office/powerpoint/2010/main" val="1805604571"/>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xStyles>
    <p:titleStyle>
      <a:lvl1pPr algn="ctr" defTabSz="914400" rtl="0" eaLnBrk="1" latinLnBrk="0" hangingPunct="1">
        <a:spcBef>
          <a:spcPct val="0"/>
        </a:spcBef>
        <a:buNone/>
        <a:defRPr sz="4400" b="1" kern="1200">
          <a:solidFill>
            <a:schemeClr val="bg1"/>
          </a:solidFill>
          <a:latin typeface="Calibri" panose="020F050202020403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CFAF4E-C698-4122-8B51-7CA3E5FDC4B5}"/>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B3C7251-E53A-4EC5-927E-18C9EAA773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D6ADF0F-7160-4B4F-923D-B9E9A786C2E9}"/>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2D68C1-E203-4A8C-A4C3-42C3B6E7B11E}" type="datetimeFigureOut">
              <a:rPr lang="en-GB" smtClean="0"/>
              <a:t>29/04/2024</a:t>
            </a:fld>
            <a:endParaRPr lang="en-GB"/>
          </a:p>
        </p:txBody>
      </p:sp>
      <p:sp>
        <p:nvSpPr>
          <p:cNvPr id="5" name="Footer Placeholder 4">
            <a:extLst>
              <a:ext uri="{FF2B5EF4-FFF2-40B4-BE49-F238E27FC236}">
                <a16:creationId xmlns:a16="http://schemas.microsoft.com/office/drawing/2014/main" id="{15DBFC96-4DCF-4E5D-8D8A-27AA52B214D9}"/>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5BF5E32-EE48-49D2-AA1B-DBE94DBA2AC4}"/>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E71CB6-989A-4268-A6B0-BCD0095F1E31}" type="slidenum">
              <a:rPr lang="en-GB" smtClean="0"/>
              <a:t>‹#›</a:t>
            </a:fld>
            <a:endParaRPr lang="en-GB"/>
          </a:p>
        </p:txBody>
      </p:sp>
    </p:spTree>
    <p:extLst>
      <p:ext uri="{BB962C8B-B14F-4D97-AF65-F5344CB8AC3E}">
        <p14:creationId xmlns:p14="http://schemas.microsoft.com/office/powerpoint/2010/main" val="3367693831"/>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xStyles>
    <p:title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29B9D3"/>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C7B1EB-D3B0-47AA-97BF-60234E0C59E1}"/>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4516FAC-D81D-4C59-89BE-8B6D70CEC1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6DBE085-1297-41D8-9674-14A86E4A4899}"/>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C8C081-15B1-478D-B736-AA2CF4BCB537}" type="datetimeFigureOut">
              <a:rPr lang="en-GB" smtClean="0"/>
              <a:t>29/04/2024</a:t>
            </a:fld>
            <a:endParaRPr lang="en-GB"/>
          </a:p>
        </p:txBody>
      </p:sp>
      <p:sp>
        <p:nvSpPr>
          <p:cNvPr id="5" name="Footer Placeholder 4">
            <a:extLst>
              <a:ext uri="{FF2B5EF4-FFF2-40B4-BE49-F238E27FC236}">
                <a16:creationId xmlns:a16="http://schemas.microsoft.com/office/drawing/2014/main" id="{109C3CC5-7088-4524-86DA-6B1AA1CAB1BA}"/>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E764DA0-8198-4522-A1DA-67A034CD08F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FEFB66-0AB1-42DE-A3D9-8C34C5D3D30C}" type="slidenum">
              <a:rPr lang="en-GB" smtClean="0"/>
              <a:t>‹#›</a:t>
            </a:fld>
            <a:endParaRPr lang="en-GB"/>
          </a:p>
        </p:txBody>
      </p:sp>
    </p:spTree>
    <p:extLst>
      <p:ext uri="{BB962C8B-B14F-4D97-AF65-F5344CB8AC3E}">
        <p14:creationId xmlns:p14="http://schemas.microsoft.com/office/powerpoint/2010/main" val="686679242"/>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4/29/2024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889297922"/>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5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51.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1.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9.xml"/><Relationship Id="rId4" Type="http://schemas.openxmlformats.org/officeDocument/2006/relationships/image" Target="../media/image50.jpeg"/></Relationships>
</file>

<file path=ppt/slides/_rels/slide5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5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6.xml"/><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7.xml"/><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38.xml"/><Relationship Id="rId1" Type="http://schemas.openxmlformats.org/officeDocument/2006/relationships/slideLayout" Target="../slideLayouts/slideLayout5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51.xml"/><Relationship Id="rId4" Type="http://schemas.openxmlformats.org/officeDocument/2006/relationships/image" Target="../media/image13.png"/></Relationships>
</file>

<file path=ppt/slides/_rels/slide7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9.xml"/></Relationships>
</file>

<file path=ppt/slides/_rels/slide74.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45.xml"/><Relationship Id="rId1" Type="http://schemas.openxmlformats.org/officeDocument/2006/relationships/slideLayout" Target="../slideLayouts/slideLayout5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47.xml"/><Relationship Id="rId1" Type="http://schemas.openxmlformats.org/officeDocument/2006/relationships/slideLayout" Target="../slideLayouts/slideLayout5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51.xml"/><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eg"/><Relationship Id="rId1" Type="http://schemas.openxmlformats.org/officeDocument/2006/relationships/slideLayout" Target="../slideLayouts/slideLayout7.xml"/><Relationship Id="rId5" Type="http://schemas.openxmlformats.org/officeDocument/2006/relationships/image" Target="../media/image70.jpeg"/><Relationship Id="rId4" Type="http://schemas.openxmlformats.org/officeDocument/2006/relationships/image" Target="../media/image69.jpeg"/></Relationships>
</file>

<file path=ppt/slides/_rels/slide86.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1.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161124" y="5620693"/>
            <a:ext cx="6336703" cy="646331"/>
          </a:xfrm>
          <a:prstGeom prst="rect">
            <a:avLst/>
          </a:prstGeom>
          <a:noFill/>
        </p:spPr>
        <p:txBody>
          <a:bodyPr wrap="square" rtlCol="0">
            <a:spAutoFit/>
          </a:bodyPr>
          <a:lstStyle/>
          <a:p>
            <a:pPr algn="ctr"/>
            <a:r>
              <a:rPr lang="en-GB" sz="3600" dirty="0">
                <a:solidFill>
                  <a:srgbClr val="F089A1"/>
                </a:solidFill>
                <a:latin typeface="Filson Soft" panose="00000800000000000000" pitchFamily="50" charset="0"/>
              </a:rPr>
              <a:t>with Anne Glennie</a:t>
            </a:r>
          </a:p>
        </p:txBody>
      </p:sp>
      <p:pic>
        <p:nvPicPr>
          <p:cNvPr id="4" name="Picture 3">
            <a:extLst>
              <a:ext uri="{FF2B5EF4-FFF2-40B4-BE49-F238E27FC236}">
                <a16:creationId xmlns:a16="http://schemas.microsoft.com/office/drawing/2014/main" id="{34AA4D02-FC0C-49C7-B832-347FF17F02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3457" y="58797"/>
            <a:ext cx="1652036" cy="1178510"/>
          </a:xfrm>
          <a:prstGeom prst="rect">
            <a:avLst/>
          </a:prstGeom>
        </p:spPr>
      </p:pic>
      <p:pic>
        <p:nvPicPr>
          <p:cNvPr id="3" name="Picture 2">
            <a:extLst>
              <a:ext uri="{FF2B5EF4-FFF2-40B4-BE49-F238E27FC236}">
                <a16:creationId xmlns:a16="http://schemas.microsoft.com/office/drawing/2014/main" id="{0451950D-3857-4244-889F-0738F8B64F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6488" y="1269488"/>
            <a:ext cx="4319025" cy="4319025"/>
          </a:xfrm>
          <a:prstGeom prst="rect">
            <a:avLst/>
          </a:prstGeom>
        </p:spPr>
      </p:pic>
      <p:pic>
        <p:nvPicPr>
          <p:cNvPr id="6" name="Picture 5">
            <a:extLst>
              <a:ext uri="{FF2B5EF4-FFF2-40B4-BE49-F238E27FC236}">
                <a16:creationId xmlns:a16="http://schemas.microsoft.com/office/drawing/2014/main" id="{1E67D5F9-B91F-4651-B64B-EFA8DD0A35F4}"/>
              </a:ext>
            </a:extLst>
          </p:cNvPr>
          <p:cNvPicPr>
            <a:picLocks noChangeAspect="1"/>
          </p:cNvPicPr>
          <p:nvPr/>
        </p:nvPicPr>
        <p:blipFill>
          <a:blip r:embed="rId5"/>
          <a:stretch>
            <a:fillRect/>
          </a:stretch>
        </p:blipFill>
        <p:spPr>
          <a:xfrm>
            <a:off x="12648728" y="1700808"/>
            <a:ext cx="2038350" cy="2733675"/>
          </a:xfrm>
          <a:prstGeom prst="rect">
            <a:avLst/>
          </a:prstGeom>
        </p:spPr>
      </p:pic>
    </p:spTree>
    <p:extLst>
      <p:ext uri="{BB962C8B-B14F-4D97-AF65-F5344CB8AC3E}">
        <p14:creationId xmlns:p14="http://schemas.microsoft.com/office/powerpoint/2010/main" val="37646381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rawing of a face&#10;&#10;Description generated with high confidence">
            <a:extLst>
              <a:ext uri="{FF2B5EF4-FFF2-40B4-BE49-F238E27FC236}">
                <a16:creationId xmlns:a16="http://schemas.microsoft.com/office/drawing/2014/main" id="{ABAE917C-D411-4795-9555-531A42AAFF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5440" y="404664"/>
            <a:ext cx="3900047" cy="5589240"/>
          </a:xfrm>
          <a:prstGeom prst="rect">
            <a:avLst/>
          </a:prstGeom>
        </p:spPr>
      </p:pic>
      <p:pic>
        <p:nvPicPr>
          <p:cNvPr id="5" name="Picture 4" descr="A close up of a logo&#10;&#10;Description generated with high confidence">
            <a:extLst>
              <a:ext uri="{FF2B5EF4-FFF2-40B4-BE49-F238E27FC236}">
                <a16:creationId xmlns:a16="http://schemas.microsoft.com/office/drawing/2014/main" id="{109656F8-F37B-4C74-ADEA-F0894FE39C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57853">
            <a:off x="4823811" y="1958876"/>
            <a:ext cx="5640817" cy="3822059"/>
          </a:xfrm>
          <a:prstGeom prst="rect">
            <a:avLst/>
          </a:prstGeom>
        </p:spPr>
      </p:pic>
      <p:pic>
        <p:nvPicPr>
          <p:cNvPr id="7" name="Picture 6">
            <a:extLst>
              <a:ext uri="{FF2B5EF4-FFF2-40B4-BE49-F238E27FC236}">
                <a16:creationId xmlns:a16="http://schemas.microsoft.com/office/drawing/2014/main" id="{F299F35C-C878-45FB-8D4A-77F7FDABE69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724615">
            <a:off x="7485326" y="4254370"/>
            <a:ext cx="2137894" cy="1557099"/>
          </a:xfrm>
          <a:prstGeom prst="rect">
            <a:avLst/>
          </a:prstGeom>
        </p:spPr>
      </p:pic>
      <p:sp>
        <p:nvSpPr>
          <p:cNvPr id="6" name="Rectangle 5">
            <a:extLst>
              <a:ext uri="{FF2B5EF4-FFF2-40B4-BE49-F238E27FC236}">
                <a16:creationId xmlns:a16="http://schemas.microsoft.com/office/drawing/2014/main" id="{5ECFBC44-3A9E-4C57-91F1-E5BB2E008953}"/>
              </a:ext>
            </a:extLst>
          </p:cNvPr>
          <p:cNvSpPr/>
          <p:nvPr/>
        </p:nvSpPr>
        <p:spPr>
          <a:xfrm>
            <a:off x="5807968" y="604891"/>
            <a:ext cx="4535907" cy="1569660"/>
          </a:xfrm>
          <a:prstGeom prst="rect">
            <a:avLst/>
          </a:prstGeom>
        </p:spPr>
        <p:txBody>
          <a:bodyPr wrap="square">
            <a:spAutoFit/>
          </a:bodyPr>
          <a:lstStyle/>
          <a:p>
            <a:pPr algn="ctr"/>
            <a:r>
              <a:rPr lang="en-GB" sz="3200" b="1" dirty="0">
                <a:solidFill>
                  <a:srgbClr val="F06795"/>
                </a:solidFill>
              </a:rPr>
              <a:t>*</a:t>
            </a:r>
            <a:r>
              <a:rPr lang="en-GB" sz="3200" b="1" dirty="0">
                <a:solidFill>
                  <a:srgbClr val="29B9D3"/>
                </a:solidFill>
              </a:rPr>
              <a:t>New </a:t>
            </a:r>
            <a:r>
              <a:rPr lang="en-GB" sz="3200" b="1" i="1" dirty="0">
                <a:solidFill>
                  <a:srgbClr val="29B9D3"/>
                </a:solidFill>
              </a:rPr>
              <a:t>‘Mission from the Mountain’ </a:t>
            </a:r>
          </a:p>
          <a:p>
            <a:pPr algn="ctr"/>
            <a:r>
              <a:rPr lang="en-GB" sz="3200" b="1" dirty="0">
                <a:solidFill>
                  <a:srgbClr val="29B9D3"/>
                </a:solidFill>
              </a:rPr>
              <a:t>every Monday!</a:t>
            </a:r>
            <a:r>
              <a:rPr lang="en-GB" sz="3200" b="1" dirty="0">
                <a:solidFill>
                  <a:srgbClr val="F06795"/>
                </a:solidFill>
              </a:rPr>
              <a:t>*</a:t>
            </a:r>
            <a:endParaRPr lang="en-GB" sz="3200" b="1" dirty="0"/>
          </a:p>
        </p:txBody>
      </p:sp>
    </p:spTree>
    <p:extLst>
      <p:ext uri="{BB962C8B-B14F-4D97-AF65-F5344CB8AC3E}">
        <p14:creationId xmlns:p14="http://schemas.microsoft.com/office/powerpoint/2010/main" val="1270267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9BCFE2C-19F1-4EB1-A884-4B22272C5D00}"/>
              </a:ext>
            </a:extLst>
          </p:cNvPr>
          <p:cNvSpPr/>
          <p:nvPr/>
        </p:nvSpPr>
        <p:spPr>
          <a:xfrm>
            <a:off x="0" y="0"/>
            <a:ext cx="12192000" cy="6858000"/>
          </a:xfrm>
          <a:prstGeom prst="rect">
            <a:avLst/>
          </a:prstGeom>
          <a:solidFill>
            <a:srgbClr val="DAE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AAE506F7-53BC-49F9-A214-90CDC4A005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5624" y="0"/>
            <a:ext cx="9700752" cy="6858000"/>
          </a:xfrm>
          <a:prstGeom prst="rect">
            <a:avLst/>
          </a:prstGeom>
        </p:spPr>
      </p:pic>
    </p:spTree>
    <p:extLst>
      <p:ext uri="{BB962C8B-B14F-4D97-AF65-F5344CB8AC3E}">
        <p14:creationId xmlns:p14="http://schemas.microsoft.com/office/powerpoint/2010/main" val="31907571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3 Types of Classroom Writing</a:t>
            </a:r>
          </a:p>
        </p:txBody>
      </p:sp>
      <p:sp>
        <p:nvSpPr>
          <p:cNvPr id="3" name="Content Placeholder 2"/>
          <p:cNvSpPr>
            <a:spLocks noGrp="1"/>
          </p:cNvSpPr>
          <p:nvPr>
            <p:ph idx="1"/>
          </p:nvPr>
        </p:nvSpPr>
        <p:spPr>
          <a:xfrm>
            <a:off x="838200" y="1690689"/>
            <a:ext cx="10515600" cy="4486274"/>
          </a:xfrm>
        </p:spPr>
        <p:txBody>
          <a:bodyPr>
            <a:normAutofit fontScale="70000" lnSpcReduction="20000"/>
          </a:bodyPr>
          <a:lstStyle/>
          <a:p>
            <a:pPr>
              <a:lnSpc>
                <a:spcPct val="120000"/>
              </a:lnSpc>
            </a:pPr>
            <a:r>
              <a:rPr lang="en-GB" sz="4400" b="1" i="1" u="sng" dirty="0"/>
              <a:t>Summative:</a:t>
            </a:r>
            <a:r>
              <a:rPr lang="en-GB" sz="4400" i="1" u="sng" dirty="0"/>
              <a:t> </a:t>
            </a:r>
            <a:r>
              <a:rPr lang="en-GB" sz="4400" dirty="0"/>
              <a:t>answering comprehension questions to demonstrate knowledge; use evidence from the text</a:t>
            </a:r>
          </a:p>
          <a:p>
            <a:pPr>
              <a:lnSpc>
                <a:spcPct val="120000"/>
              </a:lnSpc>
            </a:pPr>
            <a:endParaRPr lang="en-GB" sz="2000" dirty="0"/>
          </a:p>
          <a:p>
            <a:pPr>
              <a:lnSpc>
                <a:spcPct val="120000"/>
              </a:lnSpc>
            </a:pPr>
            <a:r>
              <a:rPr lang="en-GB" sz="4400" b="1" i="1" u="sng" dirty="0"/>
              <a:t>Formative:</a:t>
            </a:r>
            <a:r>
              <a:rPr lang="en-GB" sz="4400" dirty="0"/>
              <a:t> reflective; encourages children to develop </a:t>
            </a:r>
          </a:p>
          <a:p>
            <a:pPr marL="0" indent="0">
              <a:lnSpc>
                <a:spcPct val="120000"/>
              </a:lnSpc>
              <a:buNone/>
            </a:pPr>
            <a:r>
              <a:rPr lang="en-GB" sz="4400" dirty="0"/>
              <a:t>   their own ideas</a:t>
            </a:r>
          </a:p>
          <a:p>
            <a:pPr>
              <a:lnSpc>
                <a:spcPct val="120000"/>
              </a:lnSpc>
            </a:pPr>
            <a:endParaRPr lang="en-GB" sz="2000" dirty="0"/>
          </a:p>
          <a:p>
            <a:pPr>
              <a:lnSpc>
                <a:spcPct val="120000"/>
              </a:lnSpc>
            </a:pPr>
            <a:r>
              <a:rPr lang="en-GB" sz="4400" b="1" i="1" u="sng" dirty="0"/>
              <a:t>Developmental*: </a:t>
            </a:r>
            <a:r>
              <a:rPr lang="en-GB" sz="4400" dirty="0"/>
              <a:t>teaches you </a:t>
            </a:r>
            <a:r>
              <a:rPr lang="en-GB" sz="4400" b="1" i="1" dirty="0"/>
              <a:t>how</a:t>
            </a:r>
            <a:r>
              <a:rPr lang="en-GB" sz="4400" dirty="0"/>
              <a:t> to write, to expand/revise/improve sentences </a:t>
            </a:r>
            <a:r>
              <a:rPr lang="en-GB" sz="3300" dirty="0"/>
              <a:t>(*To avoid confusion we’ll call this </a:t>
            </a:r>
            <a:r>
              <a:rPr lang="en-GB" sz="3300" i="1" dirty="0"/>
              <a:t>Deliberate Practice</a:t>
            </a:r>
            <a:r>
              <a:rPr lang="en-GB" sz="3300" dirty="0"/>
              <a:t>)</a:t>
            </a:r>
          </a:p>
          <a:p>
            <a:endParaRPr lang="en-GB" sz="4400" dirty="0"/>
          </a:p>
        </p:txBody>
      </p:sp>
      <p:pic>
        <p:nvPicPr>
          <p:cNvPr id="5" name="Picture 4">
            <a:extLst>
              <a:ext uri="{FF2B5EF4-FFF2-40B4-BE49-F238E27FC236}">
                <a16:creationId xmlns:a16="http://schemas.microsoft.com/office/drawing/2014/main" id="{39D17F81-AA9E-4C7B-8C53-F985CFB91D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061992">
            <a:off x="10337983" y="692315"/>
            <a:ext cx="828957" cy="4486274"/>
          </a:xfrm>
          <a:prstGeom prst="rect">
            <a:avLst/>
          </a:prstGeom>
        </p:spPr>
      </p:pic>
    </p:spTree>
    <p:extLst>
      <p:ext uri="{BB962C8B-B14F-4D97-AF65-F5344CB8AC3E}">
        <p14:creationId xmlns:p14="http://schemas.microsoft.com/office/powerpoint/2010/main" val="1096476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94B33-2F29-4EB8-9BF8-674307237E11}"/>
              </a:ext>
            </a:extLst>
          </p:cNvPr>
          <p:cNvSpPr>
            <a:spLocks noGrp="1"/>
          </p:cNvSpPr>
          <p:nvPr>
            <p:ph type="title"/>
          </p:nvPr>
        </p:nvSpPr>
        <p:spPr/>
        <p:txBody>
          <a:bodyPr/>
          <a:lstStyle/>
          <a:p>
            <a:r>
              <a:rPr lang="en-GB" dirty="0"/>
              <a:t>Deliberate Practice Activities</a:t>
            </a:r>
          </a:p>
        </p:txBody>
      </p:sp>
      <p:sp>
        <p:nvSpPr>
          <p:cNvPr id="3" name="Content Placeholder 2">
            <a:extLst>
              <a:ext uri="{FF2B5EF4-FFF2-40B4-BE49-F238E27FC236}">
                <a16:creationId xmlns:a16="http://schemas.microsoft.com/office/drawing/2014/main" id="{DA9AD264-53E6-4C2F-88F3-4BF71E98B8F0}"/>
              </a:ext>
            </a:extLst>
          </p:cNvPr>
          <p:cNvSpPr>
            <a:spLocks noGrp="1"/>
          </p:cNvSpPr>
          <p:nvPr>
            <p:ph idx="1"/>
          </p:nvPr>
        </p:nvSpPr>
        <p:spPr/>
        <p:txBody>
          <a:bodyPr/>
          <a:lstStyle/>
          <a:p>
            <a:r>
              <a:rPr lang="en-GB" dirty="0"/>
              <a:t>The Sentence</a:t>
            </a:r>
          </a:p>
          <a:p>
            <a:r>
              <a:rPr lang="en-GB" dirty="0"/>
              <a:t>Four Sentence Types</a:t>
            </a:r>
          </a:p>
          <a:p>
            <a:r>
              <a:rPr lang="en-GB" dirty="0"/>
              <a:t>Using Conjunctions</a:t>
            </a:r>
          </a:p>
          <a:p>
            <a:r>
              <a:rPr lang="en-GB" dirty="0"/>
              <a:t>Using Noun Phrases</a:t>
            </a:r>
          </a:p>
          <a:p>
            <a:r>
              <a:rPr lang="en-GB" dirty="0"/>
              <a:t>Sentence Combining</a:t>
            </a:r>
          </a:p>
          <a:p>
            <a:r>
              <a:rPr lang="en-GB" dirty="0"/>
              <a:t>Sentence Expansion</a:t>
            </a:r>
          </a:p>
          <a:p>
            <a:r>
              <a:rPr lang="en-GB" dirty="0"/>
              <a:t>Paragraph Planning</a:t>
            </a:r>
          </a:p>
          <a:p>
            <a:r>
              <a:rPr lang="en-GB" dirty="0"/>
              <a:t>Summarising</a:t>
            </a:r>
          </a:p>
        </p:txBody>
      </p:sp>
      <p:pic>
        <p:nvPicPr>
          <p:cNvPr id="4" name="Picture 3">
            <a:extLst>
              <a:ext uri="{FF2B5EF4-FFF2-40B4-BE49-F238E27FC236}">
                <a16:creationId xmlns:a16="http://schemas.microsoft.com/office/drawing/2014/main" id="{251167A6-16A5-4212-8646-EAE252C1A9EF}"/>
              </a:ext>
            </a:extLst>
          </p:cNvPr>
          <p:cNvPicPr>
            <a:picLocks noChangeAspect="1"/>
          </p:cNvPicPr>
          <p:nvPr/>
        </p:nvPicPr>
        <p:blipFill>
          <a:blip r:embed="rId3"/>
          <a:stretch>
            <a:fillRect/>
          </a:stretch>
        </p:blipFill>
        <p:spPr>
          <a:xfrm>
            <a:off x="5518424" y="1690689"/>
            <a:ext cx="3168352" cy="4057713"/>
          </a:xfrm>
          <a:prstGeom prst="rect">
            <a:avLst/>
          </a:prstGeom>
        </p:spPr>
      </p:pic>
      <p:pic>
        <p:nvPicPr>
          <p:cNvPr id="6" name="Picture 5">
            <a:extLst>
              <a:ext uri="{FF2B5EF4-FFF2-40B4-BE49-F238E27FC236}">
                <a16:creationId xmlns:a16="http://schemas.microsoft.com/office/drawing/2014/main" id="{C6DD2601-F0C9-4A7E-B82F-19D77C6AD1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4721080">
            <a:off x="8041365" y="4008330"/>
            <a:ext cx="871645" cy="2551471"/>
          </a:xfrm>
          <a:prstGeom prst="rect">
            <a:avLst/>
          </a:prstGeom>
        </p:spPr>
      </p:pic>
    </p:spTree>
    <p:extLst>
      <p:ext uri="{BB962C8B-B14F-4D97-AF65-F5344CB8AC3E}">
        <p14:creationId xmlns:p14="http://schemas.microsoft.com/office/powerpoint/2010/main" val="4265645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586B2-E312-492B-9076-EB72A34D3756}"/>
              </a:ext>
            </a:extLst>
          </p:cNvPr>
          <p:cNvSpPr>
            <a:spLocks noGrp="1"/>
          </p:cNvSpPr>
          <p:nvPr>
            <p:ph type="title"/>
          </p:nvPr>
        </p:nvSpPr>
        <p:spPr/>
        <p:txBody>
          <a:bodyPr/>
          <a:lstStyle/>
          <a:p>
            <a:r>
              <a:rPr lang="en-GB" dirty="0"/>
              <a:t>Deliberate Practice Activities can be completed…</a:t>
            </a:r>
          </a:p>
        </p:txBody>
      </p:sp>
      <p:sp>
        <p:nvSpPr>
          <p:cNvPr id="3" name="Content Placeholder 2">
            <a:extLst>
              <a:ext uri="{FF2B5EF4-FFF2-40B4-BE49-F238E27FC236}">
                <a16:creationId xmlns:a16="http://schemas.microsoft.com/office/drawing/2014/main" id="{19E236FB-6445-43C4-9004-7C03935BA46E}"/>
              </a:ext>
            </a:extLst>
          </p:cNvPr>
          <p:cNvSpPr>
            <a:spLocks noGrp="1"/>
          </p:cNvSpPr>
          <p:nvPr>
            <p:ph idx="1"/>
          </p:nvPr>
        </p:nvSpPr>
        <p:spPr>
          <a:xfrm>
            <a:off x="838200" y="2204863"/>
            <a:ext cx="10515600" cy="3972099"/>
          </a:xfrm>
        </p:spPr>
        <p:txBody>
          <a:bodyPr>
            <a:normAutofit lnSpcReduction="10000"/>
          </a:bodyPr>
          <a:lstStyle/>
          <a:p>
            <a:r>
              <a:rPr lang="en-GB" dirty="0"/>
              <a:t>Orally, as a whole-class with whiteboards (no board work required)</a:t>
            </a:r>
          </a:p>
          <a:p>
            <a:r>
              <a:rPr lang="en-GB" dirty="0"/>
              <a:t>Orally, as a whole-class with board work and whiteboards</a:t>
            </a:r>
          </a:p>
          <a:p>
            <a:r>
              <a:rPr lang="en-GB" dirty="0"/>
              <a:t>As a Task Map activity during reading lessons</a:t>
            </a:r>
          </a:p>
          <a:p>
            <a:r>
              <a:rPr lang="en-GB" dirty="0"/>
              <a:t>Individually, with answers written in proper sentences</a:t>
            </a:r>
          </a:p>
          <a:p>
            <a:r>
              <a:rPr lang="en-GB" dirty="0"/>
              <a:t>As homework</a:t>
            </a:r>
          </a:p>
          <a:p>
            <a:endParaRPr lang="en-GB" dirty="0"/>
          </a:p>
          <a:p>
            <a:r>
              <a:rPr lang="en-GB" sz="3200" b="1" i="1" u="sng" dirty="0"/>
              <a:t>N.B. wherever possible these activities should use current </a:t>
            </a:r>
            <a:r>
              <a:rPr lang="en-GB" sz="3200" b="1" i="1" u="sng" dirty="0">
                <a:solidFill>
                  <a:srgbClr val="FF0000"/>
                </a:solidFill>
              </a:rPr>
              <a:t>curricular content*</a:t>
            </a:r>
            <a:r>
              <a:rPr lang="en-GB" sz="3200" b="1" i="1" u="sng" dirty="0"/>
              <a:t> and subject knowledge. </a:t>
            </a:r>
            <a:endParaRPr lang="en-GB" sz="3200" dirty="0"/>
          </a:p>
        </p:txBody>
      </p:sp>
    </p:spTree>
    <p:extLst>
      <p:ext uri="{BB962C8B-B14F-4D97-AF65-F5344CB8AC3E}">
        <p14:creationId xmlns:p14="http://schemas.microsoft.com/office/powerpoint/2010/main" val="18450094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D0836-342C-40F6-B557-8285743BAA76}"/>
              </a:ext>
            </a:extLst>
          </p:cNvPr>
          <p:cNvSpPr>
            <a:spLocks noGrp="1"/>
          </p:cNvSpPr>
          <p:nvPr>
            <p:ph type="title"/>
          </p:nvPr>
        </p:nvSpPr>
        <p:spPr/>
        <p:txBody>
          <a:bodyPr/>
          <a:lstStyle/>
          <a:p>
            <a:r>
              <a:rPr lang="en-GB" dirty="0"/>
              <a:t>A Sentence is…</a:t>
            </a:r>
          </a:p>
        </p:txBody>
      </p:sp>
      <p:sp>
        <p:nvSpPr>
          <p:cNvPr id="3" name="Content Placeholder 2">
            <a:extLst>
              <a:ext uri="{FF2B5EF4-FFF2-40B4-BE49-F238E27FC236}">
                <a16:creationId xmlns:a16="http://schemas.microsoft.com/office/drawing/2014/main" id="{1541926D-30E7-48CE-B397-0BDCF461814B}"/>
              </a:ext>
            </a:extLst>
          </p:cNvPr>
          <p:cNvSpPr>
            <a:spLocks noGrp="1"/>
          </p:cNvSpPr>
          <p:nvPr>
            <p:ph idx="1"/>
          </p:nvPr>
        </p:nvSpPr>
        <p:spPr>
          <a:xfrm>
            <a:off x="838200" y="1825625"/>
            <a:ext cx="10515600" cy="1099319"/>
          </a:xfrm>
        </p:spPr>
        <p:txBody>
          <a:bodyPr>
            <a:normAutofit/>
          </a:bodyPr>
          <a:lstStyle/>
          <a:p>
            <a:r>
              <a:rPr lang="en-GB" dirty="0"/>
              <a:t>A group of words that </a:t>
            </a:r>
            <a:r>
              <a:rPr lang="en-GB" b="1" i="1" u="sng" dirty="0"/>
              <a:t>expresses a complete thought </a:t>
            </a:r>
            <a:r>
              <a:rPr lang="en-GB" dirty="0"/>
              <a:t>AND contains a </a:t>
            </a:r>
            <a:r>
              <a:rPr lang="en-GB" b="1" i="1" u="sng" dirty="0"/>
              <a:t>subject </a:t>
            </a:r>
            <a:r>
              <a:rPr lang="en-GB" dirty="0"/>
              <a:t>and a </a:t>
            </a:r>
            <a:r>
              <a:rPr lang="en-GB" b="1" i="1" u="sng" dirty="0"/>
              <a:t>verb</a:t>
            </a:r>
            <a:r>
              <a:rPr lang="en-GB" dirty="0"/>
              <a:t>.</a:t>
            </a:r>
          </a:p>
          <a:p>
            <a:endParaRPr lang="en-GB" dirty="0"/>
          </a:p>
        </p:txBody>
      </p:sp>
      <p:sp>
        <p:nvSpPr>
          <p:cNvPr id="4" name="Rectangle 3">
            <a:extLst>
              <a:ext uri="{FF2B5EF4-FFF2-40B4-BE49-F238E27FC236}">
                <a16:creationId xmlns:a16="http://schemas.microsoft.com/office/drawing/2014/main" id="{E60B0DBF-7B11-43F4-A59C-AC6D890291EC}"/>
              </a:ext>
            </a:extLst>
          </p:cNvPr>
          <p:cNvSpPr/>
          <p:nvPr/>
        </p:nvSpPr>
        <p:spPr>
          <a:xfrm>
            <a:off x="2369586" y="3101188"/>
            <a:ext cx="7452828" cy="1015663"/>
          </a:xfrm>
          <a:prstGeom prst="rect">
            <a:avLst/>
          </a:prstGeom>
        </p:spPr>
        <p:txBody>
          <a:bodyPr wrap="square">
            <a:spAutoFit/>
          </a:bodyPr>
          <a:lstStyle/>
          <a:p>
            <a:pPr algn="ctr"/>
            <a:r>
              <a:rPr lang="en-GB" sz="6000" dirty="0"/>
              <a:t>The boy buys sweets.</a:t>
            </a:r>
          </a:p>
        </p:txBody>
      </p:sp>
      <p:cxnSp>
        <p:nvCxnSpPr>
          <p:cNvPr id="6" name="Straight Arrow Connector 5">
            <a:extLst>
              <a:ext uri="{FF2B5EF4-FFF2-40B4-BE49-F238E27FC236}">
                <a16:creationId xmlns:a16="http://schemas.microsoft.com/office/drawing/2014/main" id="{1BC5E331-B715-4162-883F-4B304A458E49}"/>
              </a:ext>
            </a:extLst>
          </p:cNvPr>
          <p:cNvCxnSpPr>
            <a:cxnSpLocks/>
          </p:cNvCxnSpPr>
          <p:nvPr/>
        </p:nvCxnSpPr>
        <p:spPr>
          <a:xfrm>
            <a:off x="4727848" y="4008564"/>
            <a:ext cx="0" cy="864096"/>
          </a:xfrm>
          <a:prstGeom prst="straightConnector1">
            <a:avLst/>
          </a:prstGeom>
          <a:ln w="76200">
            <a:solidFill>
              <a:srgbClr val="73C7D2"/>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EC78F70B-331A-4CF1-9E72-7F1A4E748DD0}"/>
              </a:ext>
            </a:extLst>
          </p:cNvPr>
          <p:cNvSpPr/>
          <p:nvPr/>
        </p:nvSpPr>
        <p:spPr>
          <a:xfrm>
            <a:off x="5626159" y="5024227"/>
            <a:ext cx="939681" cy="584775"/>
          </a:xfrm>
          <a:prstGeom prst="rect">
            <a:avLst/>
          </a:prstGeom>
        </p:spPr>
        <p:txBody>
          <a:bodyPr wrap="none">
            <a:spAutoFit/>
          </a:bodyPr>
          <a:lstStyle/>
          <a:p>
            <a:r>
              <a:rPr lang="en-GB" sz="3200" b="1" i="1" u="sng" dirty="0">
                <a:solidFill>
                  <a:srgbClr val="F06795"/>
                </a:solidFill>
              </a:rPr>
              <a:t>verb</a:t>
            </a:r>
            <a:endParaRPr lang="en-GB" sz="3200" dirty="0">
              <a:solidFill>
                <a:srgbClr val="F06795"/>
              </a:solidFill>
            </a:endParaRPr>
          </a:p>
        </p:txBody>
      </p:sp>
      <p:cxnSp>
        <p:nvCxnSpPr>
          <p:cNvPr id="9" name="Straight Arrow Connector 8">
            <a:extLst>
              <a:ext uri="{FF2B5EF4-FFF2-40B4-BE49-F238E27FC236}">
                <a16:creationId xmlns:a16="http://schemas.microsoft.com/office/drawing/2014/main" id="{D85A466D-0DAD-42F3-9257-EC2F7A43B750}"/>
              </a:ext>
            </a:extLst>
          </p:cNvPr>
          <p:cNvCxnSpPr>
            <a:cxnSpLocks/>
          </p:cNvCxnSpPr>
          <p:nvPr/>
        </p:nvCxnSpPr>
        <p:spPr>
          <a:xfrm>
            <a:off x="6088759" y="4008564"/>
            <a:ext cx="0" cy="864096"/>
          </a:xfrm>
          <a:prstGeom prst="straightConnector1">
            <a:avLst/>
          </a:prstGeom>
          <a:ln w="76200">
            <a:solidFill>
              <a:srgbClr val="73C7D2"/>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0C162139-712D-46F7-AB60-CE243D4572C5}"/>
              </a:ext>
            </a:extLst>
          </p:cNvPr>
          <p:cNvCxnSpPr>
            <a:cxnSpLocks/>
          </p:cNvCxnSpPr>
          <p:nvPr/>
        </p:nvCxnSpPr>
        <p:spPr>
          <a:xfrm>
            <a:off x="8184232" y="4008564"/>
            <a:ext cx="0" cy="864096"/>
          </a:xfrm>
          <a:prstGeom prst="straightConnector1">
            <a:avLst/>
          </a:prstGeom>
          <a:ln w="76200">
            <a:solidFill>
              <a:srgbClr val="73C7D2"/>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67B7E2C3-2BD0-4493-841C-284EFB7E302A}"/>
              </a:ext>
            </a:extLst>
          </p:cNvPr>
          <p:cNvSpPr/>
          <p:nvPr/>
        </p:nvSpPr>
        <p:spPr>
          <a:xfrm>
            <a:off x="7438675" y="5024226"/>
            <a:ext cx="1491114" cy="584775"/>
          </a:xfrm>
          <a:prstGeom prst="rect">
            <a:avLst/>
          </a:prstGeom>
        </p:spPr>
        <p:txBody>
          <a:bodyPr wrap="none">
            <a:spAutoFit/>
          </a:bodyPr>
          <a:lstStyle/>
          <a:p>
            <a:r>
              <a:rPr lang="en-GB" sz="3200" b="1" i="1" u="sng" dirty="0">
                <a:solidFill>
                  <a:srgbClr val="F06795"/>
                </a:solidFill>
              </a:rPr>
              <a:t>(object)</a:t>
            </a:r>
            <a:endParaRPr lang="en-GB" sz="3200" dirty="0">
              <a:solidFill>
                <a:srgbClr val="F06795"/>
              </a:solidFill>
            </a:endParaRPr>
          </a:p>
        </p:txBody>
      </p:sp>
      <p:sp>
        <p:nvSpPr>
          <p:cNvPr id="12" name="Rectangle 11">
            <a:extLst>
              <a:ext uri="{FF2B5EF4-FFF2-40B4-BE49-F238E27FC236}">
                <a16:creationId xmlns:a16="http://schemas.microsoft.com/office/drawing/2014/main" id="{6B9C532D-DB25-4C51-A4F0-1B5AE3E2F0AB}"/>
              </a:ext>
            </a:extLst>
          </p:cNvPr>
          <p:cNvSpPr/>
          <p:nvPr/>
        </p:nvSpPr>
        <p:spPr>
          <a:xfrm>
            <a:off x="4021565" y="5024226"/>
            <a:ext cx="1412566" cy="584775"/>
          </a:xfrm>
          <a:prstGeom prst="rect">
            <a:avLst/>
          </a:prstGeom>
        </p:spPr>
        <p:txBody>
          <a:bodyPr wrap="none">
            <a:spAutoFit/>
          </a:bodyPr>
          <a:lstStyle/>
          <a:p>
            <a:r>
              <a:rPr lang="en-GB" sz="3200" b="1" i="1" u="sng" dirty="0">
                <a:solidFill>
                  <a:srgbClr val="F06795"/>
                </a:solidFill>
              </a:rPr>
              <a:t>subject</a:t>
            </a:r>
          </a:p>
        </p:txBody>
      </p:sp>
    </p:spTree>
    <p:extLst>
      <p:ext uri="{BB962C8B-B14F-4D97-AF65-F5344CB8AC3E}">
        <p14:creationId xmlns:p14="http://schemas.microsoft.com/office/powerpoint/2010/main" val="3071755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ook, text&#10;&#10;Description generated with high confidence">
            <a:extLst>
              <a:ext uri="{FF2B5EF4-FFF2-40B4-BE49-F238E27FC236}">
                <a16:creationId xmlns:a16="http://schemas.microsoft.com/office/drawing/2014/main" id="{BB71B46F-2262-4A1C-BAE0-8F869E2290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9496" y="-71199"/>
            <a:ext cx="9073008" cy="7000397"/>
          </a:xfrm>
          <a:prstGeom prst="rect">
            <a:avLst/>
          </a:prstGeom>
        </p:spPr>
      </p:pic>
      <p:pic>
        <p:nvPicPr>
          <p:cNvPr id="4" name="Fraggle Rock">
            <a:hlinkClick r:id="" action="ppaction://media"/>
            <a:extLst>
              <a:ext uri="{FF2B5EF4-FFF2-40B4-BE49-F238E27FC236}">
                <a16:creationId xmlns:a16="http://schemas.microsoft.com/office/drawing/2014/main" id="{50029EC4-EE4C-442A-8CA3-920A0ECECC8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91344" y="6021288"/>
            <a:ext cx="609600" cy="609600"/>
          </a:xfrm>
          <a:prstGeom prst="rect">
            <a:avLst/>
          </a:prstGeom>
        </p:spPr>
      </p:pic>
    </p:spTree>
    <p:extLst>
      <p:ext uri="{BB962C8B-B14F-4D97-AF65-F5344CB8AC3E}">
        <p14:creationId xmlns:p14="http://schemas.microsoft.com/office/powerpoint/2010/main" val="1284956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91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D7219-7E00-40A8-AABF-CC8132F229F4}"/>
              </a:ext>
            </a:extLst>
          </p:cNvPr>
          <p:cNvSpPr>
            <a:spLocks noGrp="1"/>
          </p:cNvSpPr>
          <p:nvPr>
            <p:ph type="title"/>
          </p:nvPr>
        </p:nvSpPr>
        <p:spPr/>
        <p:txBody>
          <a:bodyPr/>
          <a:lstStyle/>
          <a:p>
            <a:pPr algn="ctr"/>
            <a:r>
              <a:rPr lang="en-GB" dirty="0"/>
              <a:t>Sentence, Fragment or </a:t>
            </a:r>
            <a:r>
              <a:rPr lang="en-GB" dirty="0" err="1"/>
              <a:t>Fraggle</a:t>
            </a:r>
            <a:r>
              <a:rPr lang="en-GB" dirty="0"/>
              <a:t>?</a:t>
            </a:r>
          </a:p>
        </p:txBody>
      </p:sp>
      <p:sp>
        <p:nvSpPr>
          <p:cNvPr id="3" name="Content Placeholder 2">
            <a:extLst>
              <a:ext uri="{FF2B5EF4-FFF2-40B4-BE49-F238E27FC236}">
                <a16:creationId xmlns:a16="http://schemas.microsoft.com/office/drawing/2014/main" id="{AEB320F5-1051-4906-A35A-9D15AD1C126F}"/>
              </a:ext>
            </a:extLst>
          </p:cNvPr>
          <p:cNvSpPr>
            <a:spLocks noGrp="1"/>
          </p:cNvSpPr>
          <p:nvPr>
            <p:ph idx="1"/>
          </p:nvPr>
        </p:nvSpPr>
        <p:spPr>
          <a:xfrm>
            <a:off x="842618" y="3403687"/>
            <a:ext cx="10515600" cy="1080120"/>
          </a:xfrm>
        </p:spPr>
        <p:txBody>
          <a:bodyPr/>
          <a:lstStyle/>
          <a:p>
            <a:pPr marL="0" indent="0">
              <a:buNone/>
            </a:pPr>
            <a:r>
              <a:rPr lang="en-GB" sz="6600" b="1" dirty="0"/>
              <a:t>Robert Burns was a Scottish</a:t>
            </a:r>
          </a:p>
          <a:p>
            <a:endParaRPr lang="en-GB" dirty="0"/>
          </a:p>
        </p:txBody>
      </p:sp>
    </p:spTree>
    <p:extLst>
      <p:ext uri="{BB962C8B-B14F-4D97-AF65-F5344CB8AC3E}">
        <p14:creationId xmlns:p14="http://schemas.microsoft.com/office/powerpoint/2010/main" val="2779894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D7219-7E00-40A8-AABF-CC8132F229F4}"/>
              </a:ext>
            </a:extLst>
          </p:cNvPr>
          <p:cNvSpPr>
            <a:spLocks noGrp="1"/>
          </p:cNvSpPr>
          <p:nvPr>
            <p:ph type="title"/>
          </p:nvPr>
        </p:nvSpPr>
        <p:spPr/>
        <p:txBody>
          <a:bodyPr/>
          <a:lstStyle/>
          <a:p>
            <a:pPr algn="ctr"/>
            <a:r>
              <a:rPr lang="en-GB" dirty="0"/>
              <a:t>Sentence, Fragment or </a:t>
            </a:r>
            <a:r>
              <a:rPr lang="en-GB" dirty="0" err="1"/>
              <a:t>Fraggle</a:t>
            </a:r>
            <a:r>
              <a:rPr lang="en-GB" dirty="0"/>
              <a:t>?</a:t>
            </a:r>
          </a:p>
        </p:txBody>
      </p:sp>
      <p:sp>
        <p:nvSpPr>
          <p:cNvPr id="3" name="Content Placeholder 2">
            <a:extLst>
              <a:ext uri="{FF2B5EF4-FFF2-40B4-BE49-F238E27FC236}">
                <a16:creationId xmlns:a16="http://schemas.microsoft.com/office/drawing/2014/main" id="{AEB320F5-1051-4906-A35A-9D15AD1C126F}"/>
              </a:ext>
            </a:extLst>
          </p:cNvPr>
          <p:cNvSpPr>
            <a:spLocks noGrp="1"/>
          </p:cNvSpPr>
          <p:nvPr>
            <p:ph idx="1"/>
          </p:nvPr>
        </p:nvSpPr>
        <p:spPr>
          <a:xfrm>
            <a:off x="838200" y="3429000"/>
            <a:ext cx="10515600" cy="883295"/>
          </a:xfrm>
        </p:spPr>
        <p:txBody>
          <a:bodyPr>
            <a:normAutofit lnSpcReduction="10000"/>
          </a:bodyPr>
          <a:lstStyle/>
          <a:p>
            <a:pPr marL="0" indent="0" algn="ctr">
              <a:buNone/>
            </a:pPr>
            <a:r>
              <a:rPr lang="en-GB" sz="6000" b="1" dirty="0"/>
              <a:t>he wrote songs and poems</a:t>
            </a:r>
          </a:p>
          <a:p>
            <a:endParaRPr lang="en-GB" dirty="0"/>
          </a:p>
        </p:txBody>
      </p:sp>
    </p:spTree>
    <p:extLst>
      <p:ext uri="{BB962C8B-B14F-4D97-AF65-F5344CB8AC3E}">
        <p14:creationId xmlns:p14="http://schemas.microsoft.com/office/powerpoint/2010/main" val="28585516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2C5C2D-748D-48C2-9F3A-3AD4F84624D2}"/>
              </a:ext>
            </a:extLst>
          </p:cNvPr>
          <p:cNvPicPr>
            <a:picLocks noChangeAspect="1"/>
          </p:cNvPicPr>
          <p:nvPr/>
        </p:nvPicPr>
        <p:blipFill>
          <a:blip r:embed="rId3"/>
          <a:stretch>
            <a:fillRect/>
          </a:stretch>
        </p:blipFill>
        <p:spPr>
          <a:xfrm>
            <a:off x="2149044" y="620688"/>
            <a:ext cx="7893912" cy="6099842"/>
          </a:xfrm>
          <a:prstGeom prst="rect">
            <a:avLst/>
          </a:prstGeom>
        </p:spPr>
      </p:pic>
    </p:spTree>
    <p:extLst>
      <p:ext uri="{BB962C8B-B14F-4D97-AF65-F5344CB8AC3E}">
        <p14:creationId xmlns:p14="http://schemas.microsoft.com/office/powerpoint/2010/main" val="2030930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EB0A24-327A-48DB-98A3-A632D80ECB4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4204"/>
          <a:stretch/>
        </p:blipFill>
        <p:spPr>
          <a:xfrm>
            <a:off x="1311349" y="-171400"/>
            <a:ext cx="9569301" cy="6480719"/>
          </a:xfrm>
          <a:prstGeom prst="rect">
            <a:avLst/>
          </a:prstGeom>
        </p:spPr>
      </p:pic>
    </p:spTree>
    <p:extLst>
      <p:ext uri="{BB962C8B-B14F-4D97-AF65-F5344CB8AC3E}">
        <p14:creationId xmlns:p14="http://schemas.microsoft.com/office/powerpoint/2010/main" val="4461347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D7219-7E00-40A8-AABF-CC8132F229F4}"/>
              </a:ext>
            </a:extLst>
          </p:cNvPr>
          <p:cNvSpPr>
            <a:spLocks noGrp="1"/>
          </p:cNvSpPr>
          <p:nvPr>
            <p:ph type="title"/>
          </p:nvPr>
        </p:nvSpPr>
        <p:spPr/>
        <p:txBody>
          <a:bodyPr/>
          <a:lstStyle/>
          <a:p>
            <a:pPr algn="ctr"/>
            <a:r>
              <a:rPr lang="en-GB" dirty="0"/>
              <a:t>Sentence, Fragment or </a:t>
            </a:r>
            <a:r>
              <a:rPr lang="en-GB" dirty="0" err="1"/>
              <a:t>Fraggle</a:t>
            </a:r>
            <a:r>
              <a:rPr lang="en-GB" dirty="0"/>
              <a:t>?</a:t>
            </a:r>
          </a:p>
        </p:txBody>
      </p:sp>
      <p:sp>
        <p:nvSpPr>
          <p:cNvPr id="3" name="Content Placeholder 2">
            <a:extLst>
              <a:ext uri="{FF2B5EF4-FFF2-40B4-BE49-F238E27FC236}">
                <a16:creationId xmlns:a16="http://schemas.microsoft.com/office/drawing/2014/main" id="{AEB320F5-1051-4906-A35A-9D15AD1C126F}"/>
              </a:ext>
            </a:extLst>
          </p:cNvPr>
          <p:cNvSpPr>
            <a:spLocks noGrp="1"/>
          </p:cNvSpPr>
          <p:nvPr>
            <p:ph idx="1"/>
          </p:nvPr>
        </p:nvSpPr>
        <p:spPr>
          <a:xfrm>
            <a:off x="838200" y="3428999"/>
            <a:ext cx="10515600" cy="2747963"/>
          </a:xfrm>
        </p:spPr>
        <p:txBody>
          <a:bodyPr/>
          <a:lstStyle/>
          <a:p>
            <a:pPr marL="0" indent="0" algn="ctr">
              <a:buNone/>
            </a:pPr>
            <a:r>
              <a:rPr lang="en-GB" sz="6600" b="1" dirty="0"/>
              <a:t>Burns was born in </a:t>
            </a:r>
          </a:p>
          <a:p>
            <a:endParaRPr lang="en-GB" dirty="0"/>
          </a:p>
        </p:txBody>
      </p:sp>
    </p:spTree>
    <p:extLst>
      <p:ext uri="{BB962C8B-B14F-4D97-AF65-F5344CB8AC3E}">
        <p14:creationId xmlns:p14="http://schemas.microsoft.com/office/powerpoint/2010/main" val="3118017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ECD979F-1AD0-4790-8D48-D1DDD0CF32C8}"/>
              </a:ext>
            </a:extLst>
          </p:cNvPr>
          <p:cNvPicPr>
            <a:picLocks noChangeAspect="1"/>
          </p:cNvPicPr>
          <p:nvPr/>
        </p:nvPicPr>
        <p:blipFill rotWithShape="1">
          <a:blip r:embed="rId2"/>
          <a:srcRect r="2242" b="1606"/>
          <a:stretch/>
        </p:blipFill>
        <p:spPr>
          <a:xfrm>
            <a:off x="3298130" y="476673"/>
            <a:ext cx="5822206" cy="6180874"/>
          </a:xfrm>
          <a:prstGeom prst="rect">
            <a:avLst/>
          </a:prstGeom>
        </p:spPr>
      </p:pic>
    </p:spTree>
    <p:extLst>
      <p:ext uri="{BB962C8B-B14F-4D97-AF65-F5344CB8AC3E}">
        <p14:creationId xmlns:p14="http://schemas.microsoft.com/office/powerpoint/2010/main" val="9837893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D7219-7E00-40A8-AABF-CC8132F229F4}"/>
              </a:ext>
            </a:extLst>
          </p:cNvPr>
          <p:cNvSpPr>
            <a:spLocks noGrp="1"/>
          </p:cNvSpPr>
          <p:nvPr>
            <p:ph type="title"/>
          </p:nvPr>
        </p:nvSpPr>
        <p:spPr/>
        <p:txBody>
          <a:bodyPr/>
          <a:lstStyle/>
          <a:p>
            <a:pPr algn="ctr"/>
            <a:r>
              <a:rPr lang="en-GB" dirty="0"/>
              <a:t>Sentence, Fragment or </a:t>
            </a:r>
            <a:r>
              <a:rPr lang="en-GB" dirty="0" err="1"/>
              <a:t>Fraggle</a:t>
            </a:r>
            <a:r>
              <a:rPr lang="en-GB" dirty="0"/>
              <a:t>?</a:t>
            </a:r>
          </a:p>
        </p:txBody>
      </p:sp>
      <p:sp>
        <p:nvSpPr>
          <p:cNvPr id="3" name="Content Placeholder 2">
            <a:extLst>
              <a:ext uri="{FF2B5EF4-FFF2-40B4-BE49-F238E27FC236}">
                <a16:creationId xmlns:a16="http://schemas.microsoft.com/office/drawing/2014/main" id="{AEB320F5-1051-4906-A35A-9D15AD1C126F}"/>
              </a:ext>
            </a:extLst>
          </p:cNvPr>
          <p:cNvSpPr>
            <a:spLocks noGrp="1"/>
          </p:cNvSpPr>
          <p:nvPr>
            <p:ph idx="1"/>
          </p:nvPr>
        </p:nvSpPr>
        <p:spPr>
          <a:xfrm>
            <a:off x="623392" y="3068960"/>
            <a:ext cx="11162456" cy="3108003"/>
          </a:xfrm>
        </p:spPr>
        <p:txBody>
          <a:bodyPr/>
          <a:lstStyle/>
          <a:p>
            <a:pPr marL="0" indent="0" algn="ctr">
              <a:buNone/>
            </a:pPr>
            <a:r>
              <a:rPr lang="en-GB" sz="4800" b="1" dirty="0"/>
              <a:t>his birthday is celebrated around the world</a:t>
            </a:r>
          </a:p>
          <a:p>
            <a:endParaRPr lang="en-GB" dirty="0"/>
          </a:p>
        </p:txBody>
      </p:sp>
    </p:spTree>
    <p:extLst>
      <p:ext uri="{BB962C8B-B14F-4D97-AF65-F5344CB8AC3E}">
        <p14:creationId xmlns:p14="http://schemas.microsoft.com/office/powerpoint/2010/main" val="22791673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A76CA85-3E7B-43AF-951F-581F03343B12}"/>
              </a:ext>
            </a:extLst>
          </p:cNvPr>
          <p:cNvPicPr>
            <a:picLocks noChangeAspect="1"/>
          </p:cNvPicPr>
          <p:nvPr/>
        </p:nvPicPr>
        <p:blipFill rotWithShape="1">
          <a:blip r:embed="rId2"/>
          <a:srcRect r="3370" b="1427"/>
          <a:stretch/>
        </p:blipFill>
        <p:spPr>
          <a:xfrm>
            <a:off x="2999656" y="383139"/>
            <a:ext cx="6192688" cy="6214213"/>
          </a:xfrm>
          <a:prstGeom prst="rect">
            <a:avLst/>
          </a:prstGeom>
        </p:spPr>
      </p:pic>
    </p:spTree>
    <p:extLst>
      <p:ext uri="{BB962C8B-B14F-4D97-AF65-F5344CB8AC3E}">
        <p14:creationId xmlns:p14="http://schemas.microsoft.com/office/powerpoint/2010/main" val="35817053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D7219-7E00-40A8-AABF-CC8132F229F4}"/>
              </a:ext>
            </a:extLst>
          </p:cNvPr>
          <p:cNvSpPr>
            <a:spLocks noGrp="1"/>
          </p:cNvSpPr>
          <p:nvPr>
            <p:ph type="title"/>
          </p:nvPr>
        </p:nvSpPr>
        <p:spPr/>
        <p:txBody>
          <a:bodyPr/>
          <a:lstStyle/>
          <a:p>
            <a:pPr algn="ctr"/>
            <a:r>
              <a:rPr lang="en-GB" dirty="0"/>
              <a:t>Sentence, Fragment or </a:t>
            </a:r>
            <a:r>
              <a:rPr lang="en-GB" dirty="0" err="1"/>
              <a:t>Fraggle</a:t>
            </a:r>
            <a:r>
              <a:rPr lang="en-GB" dirty="0"/>
              <a:t>?</a:t>
            </a:r>
          </a:p>
        </p:txBody>
      </p:sp>
      <p:sp>
        <p:nvSpPr>
          <p:cNvPr id="3" name="Content Placeholder 2">
            <a:extLst>
              <a:ext uri="{FF2B5EF4-FFF2-40B4-BE49-F238E27FC236}">
                <a16:creationId xmlns:a16="http://schemas.microsoft.com/office/drawing/2014/main" id="{AEB320F5-1051-4906-A35A-9D15AD1C126F}"/>
              </a:ext>
            </a:extLst>
          </p:cNvPr>
          <p:cNvSpPr>
            <a:spLocks noGrp="1"/>
          </p:cNvSpPr>
          <p:nvPr>
            <p:ph idx="1"/>
          </p:nvPr>
        </p:nvSpPr>
        <p:spPr>
          <a:xfrm>
            <a:off x="838200" y="3140967"/>
            <a:ext cx="10515600" cy="3035995"/>
          </a:xfrm>
        </p:spPr>
        <p:txBody>
          <a:bodyPr/>
          <a:lstStyle/>
          <a:p>
            <a:pPr marL="0" indent="0" algn="ctr">
              <a:buNone/>
            </a:pPr>
            <a:r>
              <a:rPr lang="en-GB" sz="6000" b="1" dirty="0"/>
              <a:t>haggis, </a:t>
            </a:r>
            <a:r>
              <a:rPr lang="en-GB" sz="6000" b="1" dirty="0" err="1"/>
              <a:t>neeps</a:t>
            </a:r>
            <a:r>
              <a:rPr lang="en-GB" sz="6000" b="1" dirty="0"/>
              <a:t> and tatties </a:t>
            </a:r>
          </a:p>
          <a:p>
            <a:endParaRPr lang="en-GB" dirty="0"/>
          </a:p>
        </p:txBody>
      </p:sp>
    </p:spTree>
    <p:extLst>
      <p:ext uri="{BB962C8B-B14F-4D97-AF65-F5344CB8AC3E}">
        <p14:creationId xmlns:p14="http://schemas.microsoft.com/office/powerpoint/2010/main" val="14927008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BD3359-6D5C-49E7-9D0A-B77F90820B6C}"/>
              </a:ext>
            </a:extLst>
          </p:cNvPr>
          <p:cNvPicPr>
            <a:picLocks noChangeAspect="1"/>
          </p:cNvPicPr>
          <p:nvPr/>
        </p:nvPicPr>
        <p:blipFill>
          <a:blip r:embed="rId2"/>
          <a:stretch>
            <a:fillRect/>
          </a:stretch>
        </p:blipFill>
        <p:spPr>
          <a:xfrm>
            <a:off x="2423592" y="332656"/>
            <a:ext cx="7128792" cy="8247661"/>
          </a:xfrm>
          <a:prstGeom prst="rect">
            <a:avLst/>
          </a:prstGeom>
        </p:spPr>
      </p:pic>
    </p:spTree>
    <p:extLst>
      <p:ext uri="{BB962C8B-B14F-4D97-AF65-F5344CB8AC3E}">
        <p14:creationId xmlns:p14="http://schemas.microsoft.com/office/powerpoint/2010/main" val="2065825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D7219-7E00-40A8-AABF-CC8132F229F4}"/>
              </a:ext>
            </a:extLst>
          </p:cNvPr>
          <p:cNvSpPr>
            <a:spLocks noGrp="1"/>
          </p:cNvSpPr>
          <p:nvPr>
            <p:ph type="title"/>
          </p:nvPr>
        </p:nvSpPr>
        <p:spPr>
          <a:xfrm>
            <a:off x="0" y="365126"/>
            <a:ext cx="12192000" cy="1325563"/>
          </a:xfrm>
        </p:spPr>
        <p:txBody>
          <a:bodyPr/>
          <a:lstStyle/>
          <a:p>
            <a:pPr algn="ctr"/>
            <a:r>
              <a:rPr lang="en-GB" dirty="0"/>
              <a:t>Turn the fragments into proper sentences:</a:t>
            </a:r>
          </a:p>
        </p:txBody>
      </p:sp>
      <p:sp>
        <p:nvSpPr>
          <p:cNvPr id="3" name="Content Placeholder 2">
            <a:extLst>
              <a:ext uri="{FF2B5EF4-FFF2-40B4-BE49-F238E27FC236}">
                <a16:creationId xmlns:a16="http://schemas.microsoft.com/office/drawing/2014/main" id="{AEB320F5-1051-4906-A35A-9D15AD1C126F}"/>
              </a:ext>
            </a:extLst>
          </p:cNvPr>
          <p:cNvSpPr>
            <a:spLocks noGrp="1"/>
          </p:cNvSpPr>
          <p:nvPr>
            <p:ph idx="1"/>
          </p:nvPr>
        </p:nvSpPr>
        <p:spPr>
          <a:xfrm>
            <a:off x="838200" y="1690689"/>
            <a:ext cx="10515600" cy="4351338"/>
          </a:xfrm>
        </p:spPr>
        <p:txBody>
          <a:bodyPr/>
          <a:lstStyle/>
          <a:p>
            <a:r>
              <a:rPr lang="en-GB" sz="3200" dirty="0"/>
              <a:t>Robert Burns</a:t>
            </a:r>
          </a:p>
          <a:p>
            <a:r>
              <a:rPr lang="en-GB" sz="3200" dirty="0"/>
              <a:t>wrote songs and</a:t>
            </a:r>
          </a:p>
          <a:p>
            <a:r>
              <a:rPr lang="en-GB" sz="3200" dirty="0"/>
              <a:t>Burns was married to</a:t>
            </a:r>
          </a:p>
          <a:p>
            <a:r>
              <a:rPr lang="en-GB" sz="3200" dirty="0"/>
              <a:t>in a town called Alloway</a:t>
            </a:r>
          </a:p>
          <a:p>
            <a:r>
              <a:rPr lang="en-GB" sz="3200" dirty="0"/>
              <a:t>birthday is celebrated</a:t>
            </a:r>
          </a:p>
          <a:p>
            <a:r>
              <a:rPr lang="en-GB" sz="3200" dirty="0"/>
              <a:t>eat haggis, neeps and</a:t>
            </a:r>
          </a:p>
          <a:p>
            <a:r>
              <a:rPr lang="en-GB" sz="3200" dirty="0"/>
              <a:t>auld lang syne is one of</a:t>
            </a:r>
          </a:p>
          <a:p>
            <a:endParaRPr lang="en-GB" dirty="0"/>
          </a:p>
        </p:txBody>
      </p:sp>
      <p:sp>
        <p:nvSpPr>
          <p:cNvPr id="4" name="Content Placeholder 2">
            <a:extLst>
              <a:ext uri="{FF2B5EF4-FFF2-40B4-BE49-F238E27FC236}">
                <a16:creationId xmlns:a16="http://schemas.microsoft.com/office/drawing/2014/main" id="{143BDE40-FEF9-4953-A2E4-6A7C64FBC708}"/>
              </a:ext>
            </a:extLst>
          </p:cNvPr>
          <p:cNvSpPr txBox="1">
            <a:spLocks/>
          </p:cNvSpPr>
          <p:nvPr/>
        </p:nvSpPr>
        <p:spPr>
          <a:xfrm>
            <a:off x="6816080" y="1690689"/>
            <a:ext cx="4896544" cy="3970559"/>
          </a:xfrm>
          <a:prstGeom prst="rect">
            <a:avLst/>
          </a:prstGeom>
          <a:ln w="38100">
            <a:solidFill>
              <a:srgbClr val="73C7D2"/>
            </a:solidFill>
          </a:ln>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400" b="1" dirty="0">
                <a:solidFill>
                  <a:srgbClr val="F06795"/>
                </a:solidFill>
              </a:rPr>
              <a:t>Top Tips</a:t>
            </a:r>
          </a:p>
          <a:p>
            <a:pPr marL="0" indent="0">
              <a:buNone/>
            </a:pPr>
            <a:endParaRPr lang="en-GB" sz="100" dirty="0"/>
          </a:p>
          <a:p>
            <a:pPr marL="0" indent="0">
              <a:lnSpc>
                <a:spcPct val="120000"/>
              </a:lnSpc>
              <a:buNone/>
            </a:pPr>
            <a:r>
              <a:rPr lang="en-GB" sz="3100" dirty="0"/>
              <a:t>Don’t use commands e.g. </a:t>
            </a:r>
            <a:r>
              <a:rPr lang="en-GB" sz="3100" b="1" i="1" dirty="0"/>
              <a:t>‘eat grapes’ </a:t>
            </a:r>
            <a:r>
              <a:rPr lang="en-GB" sz="3100" dirty="0"/>
              <a:t>as these can be complete sentences.</a:t>
            </a:r>
          </a:p>
          <a:p>
            <a:pPr marL="0" indent="0">
              <a:lnSpc>
                <a:spcPct val="120000"/>
              </a:lnSpc>
              <a:buNone/>
            </a:pPr>
            <a:r>
              <a:rPr lang="en-GB" sz="3100" dirty="0"/>
              <a:t>Avoid using kernel sentences e.g. </a:t>
            </a:r>
            <a:r>
              <a:rPr lang="en-GB" sz="3100" b="1" i="1" dirty="0"/>
              <a:t>‘they disagreed’ </a:t>
            </a:r>
            <a:r>
              <a:rPr lang="en-GB" sz="3100" dirty="0"/>
              <a:t>as they are actually complete sentences. </a:t>
            </a:r>
          </a:p>
          <a:p>
            <a:pPr marL="0" indent="0">
              <a:lnSpc>
                <a:spcPct val="120000"/>
              </a:lnSpc>
              <a:buNone/>
            </a:pPr>
            <a:r>
              <a:rPr lang="en-GB" sz="3100" dirty="0"/>
              <a:t>Insert fragments into </a:t>
            </a:r>
            <a:r>
              <a:rPr lang="en-GB" sz="3100" b="1" i="1" dirty="0"/>
              <a:t>Short Read </a:t>
            </a:r>
            <a:r>
              <a:rPr lang="en-GB" sz="3100" dirty="0"/>
              <a:t>tasks. </a:t>
            </a:r>
            <a:r>
              <a:rPr lang="en-GB" sz="3100" b="1" i="1" dirty="0"/>
              <a:t>Spot the Silly Word </a:t>
            </a:r>
            <a:r>
              <a:rPr lang="en-GB" sz="3100" dirty="0"/>
              <a:t>becomes </a:t>
            </a:r>
            <a:r>
              <a:rPr lang="en-GB" sz="3100" b="1" i="1" dirty="0"/>
              <a:t>Find the Fragments</a:t>
            </a:r>
            <a:r>
              <a:rPr lang="en-GB" sz="3100" dirty="0"/>
              <a:t>.</a:t>
            </a:r>
          </a:p>
          <a:p>
            <a:pPr marL="0" indent="0">
              <a:lnSpc>
                <a:spcPct val="120000"/>
              </a:lnSpc>
              <a:buNone/>
            </a:pPr>
            <a:endParaRPr lang="en-GB" sz="3100" dirty="0"/>
          </a:p>
          <a:p>
            <a:endParaRPr lang="en-GB" dirty="0"/>
          </a:p>
        </p:txBody>
      </p:sp>
    </p:spTree>
    <p:extLst>
      <p:ext uri="{BB962C8B-B14F-4D97-AF65-F5344CB8AC3E}">
        <p14:creationId xmlns:p14="http://schemas.microsoft.com/office/powerpoint/2010/main" val="14620746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60D5E-B9A2-4FF3-981D-718F3BAE1FE9}"/>
              </a:ext>
            </a:extLst>
          </p:cNvPr>
          <p:cNvSpPr>
            <a:spLocks noGrp="1"/>
          </p:cNvSpPr>
          <p:nvPr>
            <p:ph type="title"/>
          </p:nvPr>
        </p:nvSpPr>
        <p:spPr/>
        <p:txBody>
          <a:bodyPr/>
          <a:lstStyle/>
          <a:p>
            <a:r>
              <a:rPr lang="en-GB" dirty="0"/>
              <a:t>Jigsaw Jumble – only better!</a:t>
            </a:r>
          </a:p>
        </p:txBody>
      </p:sp>
      <p:sp>
        <p:nvSpPr>
          <p:cNvPr id="3" name="Content Placeholder 2">
            <a:extLst>
              <a:ext uri="{FF2B5EF4-FFF2-40B4-BE49-F238E27FC236}">
                <a16:creationId xmlns:a16="http://schemas.microsoft.com/office/drawing/2014/main" id="{2DE937A8-1ACF-4A19-8BD7-1FD8EEF172EA}"/>
              </a:ext>
            </a:extLst>
          </p:cNvPr>
          <p:cNvSpPr>
            <a:spLocks noGrp="1"/>
          </p:cNvSpPr>
          <p:nvPr>
            <p:ph idx="1"/>
          </p:nvPr>
        </p:nvSpPr>
        <p:spPr>
          <a:xfrm>
            <a:off x="838200" y="2371010"/>
            <a:ext cx="10515600" cy="4351338"/>
          </a:xfrm>
        </p:spPr>
        <p:txBody>
          <a:bodyPr>
            <a:normAutofit/>
          </a:bodyPr>
          <a:lstStyle/>
          <a:p>
            <a:r>
              <a:rPr lang="en-GB" sz="3200" dirty="0"/>
              <a:t>of city is Edinburgh Scotland capital the</a:t>
            </a:r>
          </a:p>
          <a:p>
            <a:r>
              <a:rPr lang="en-GB" sz="3200" dirty="0"/>
              <a:t>Nevis highest Scotland the mountain in Ben is</a:t>
            </a:r>
          </a:p>
          <a:p>
            <a:r>
              <a:rPr lang="en-GB" sz="3200" dirty="0"/>
              <a:t>tablet the bought kilts and tourists postcards</a:t>
            </a:r>
          </a:p>
          <a:p>
            <a:r>
              <a:rPr lang="en-GB" sz="3200" dirty="0"/>
              <a:t>monster in believe Ness people some the Loch</a:t>
            </a:r>
          </a:p>
        </p:txBody>
      </p:sp>
      <p:pic>
        <p:nvPicPr>
          <p:cNvPr id="5" name="Picture 4">
            <a:extLst>
              <a:ext uri="{FF2B5EF4-FFF2-40B4-BE49-F238E27FC236}">
                <a16:creationId xmlns:a16="http://schemas.microsoft.com/office/drawing/2014/main" id="{D0CD0443-3C21-4327-941A-339DEC1EFB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5440" y="5057430"/>
            <a:ext cx="2750820" cy="1379220"/>
          </a:xfrm>
          <a:prstGeom prst="rect">
            <a:avLst/>
          </a:prstGeom>
        </p:spPr>
      </p:pic>
    </p:spTree>
    <p:extLst>
      <p:ext uri="{BB962C8B-B14F-4D97-AF65-F5344CB8AC3E}">
        <p14:creationId xmlns:p14="http://schemas.microsoft.com/office/powerpoint/2010/main" val="6138754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D7219-7E00-40A8-AABF-CC8132F229F4}"/>
              </a:ext>
            </a:extLst>
          </p:cNvPr>
          <p:cNvSpPr>
            <a:spLocks noGrp="1"/>
          </p:cNvSpPr>
          <p:nvPr>
            <p:ph type="title"/>
          </p:nvPr>
        </p:nvSpPr>
        <p:spPr/>
        <p:txBody>
          <a:bodyPr/>
          <a:lstStyle/>
          <a:p>
            <a:pPr algn="ctr"/>
            <a:r>
              <a:rPr lang="en-GB" dirty="0"/>
              <a:t>Turn the following fragments into proper sentences:</a:t>
            </a:r>
          </a:p>
        </p:txBody>
      </p:sp>
      <p:sp>
        <p:nvSpPr>
          <p:cNvPr id="3" name="Content Placeholder 2">
            <a:extLst>
              <a:ext uri="{FF2B5EF4-FFF2-40B4-BE49-F238E27FC236}">
                <a16:creationId xmlns:a16="http://schemas.microsoft.com/office/drawing/2014/main" id="{AEB320F5-1051-4906-A35A-9D15AD1C126F}"/>
              </a:ext>
            </a:extLst>
          </p:cNvPr>
          <p:cNvSpPr>
            <a:spLocks noGrp="1"/>
          </p:cNvSpPr>
          <p:nvPr>
            <p:ph idx="1"/>
          </p:nvPr>
        </p:nvSpPr>
        <p:spPr>
          <a:xfrm>
            <a:off x="838200" y="1825625"/>
            <a:ext cx="4321696" cy="4351338"/>
          </a:xfrm>
        </p:spPr>
        <p:txBody>
          <a:bodyPr/>
          <a:lstStyle/>
          <a:p>
            <a:r>
              <a:rPr lang="en-GB" dirty="0" err="1"/>
              <a:t>robert</a:t>
            </a:r>
            <a:r>
              <a:rPr lang="en-GB" dirty="0"/>
              <a:t> burns</a:t>
            </a:r>
          </a:p>
          <a:p>
            <a:r>
              <a:rPr lang="en-GB" dirty="0"/>
              <a:t>wrote songs and</a:t>
            </a:r>
          </a:p>
          <a:p>
            <a:r>
              <a:rPr lang="en-GB" dirty="0"/>
              <a:t>burns was married to</a:t>
            </a:r>
          </a:p>
          <a:p>
            <a:r>
              <a:rPr lang="en-GB" dirty="0"/>
              <a:t>in a town called </a:t>
            </a:r>
            <a:r>
              <a:rPr lang="en-GB" dirty="0" err="1"/>
              <a:t>alloway</a:t>
            </a:r>
            <a:endParaRPr lang="en-GB" dirty="0"/>
          </a:p>
          <a:p>
            <a:r>
              <a:rPr lang="en-GB" dirty="0"/>
              <a:t>birthday is celebrated</a:t>
            </a:r>
          </a:p>
          <a:p>
            <a:r>
              <a:rPr lang="en-GB" dirty="0"/>
              <a:t>eat haggis </a:t>
            </a:r>
            <a:r>
              <a:rPr lang="en-GB" dirty="0" err="1"/>
              <a:t>neeps</a:t>
            </a:r>
            <a:r>
              <a:rPr lang="en-GB" dirty="0"/>
              <a:t> and</a:t>
            </a:r>
          </a:p>
          <a:p>
            <a:r>
              <a:rPr lang="en-GB" dirty="0"/>
              <a:t>auld lang syne is one of</a:t>
            </a:r>
          </a:p>
          <a:p>
            <a:endParaRPr lang="en-GB" dirty="0"/>
          </a:p>
        </p:txBody>
      </p:sp>
      <p:sp>
        <p:nvSpPr>
          <p:cNvPr id="4" name="Content Placeholder 2">
            <a:extLst>
              <a:ext uri="{FF2B5EF4-FFF2-40B4-BE49-F238E27FC236}">
                <a16:creationId xmlns:a16="http://schemas.microsoft.com/office/drawing/2014/main" id="{143BDE40-FEF9-4953-A2E4-6A7C64FBC708}"/>
              </a:ext>
            </a:extLst>
          </p:cNvPr>
          <p:cNvSpPr txBox="1">
            <a:spLocks/>
          </p:cNvSpPr>
          <p:nvPr/>
        </p:nvSpPr>
        <p:spPr>
          <a:xfrm>
            <a:off x="6816080" y="1690689"/>
            <a:ext cx="4896544" cy="3970559"/>
          </a:xfrm>
          <a:prstGeom prst="rect">
            <a:avLst/>
          </a:prstGeom>
          <a:ln w="38100">
            <a:solidFill>
              <a:srgbClr val="73C7D2"/>
            </a:solidFill>
          </a:ln>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400" b="1" dirty="0">
                <a:solidFill>
                  <a:srgbClr val="F06795"/>
                </a:solidFill>
              </a:rPr>
              <a:t>Top Tips</a:t>
            </a:r>
          </a:p>
          <a:p>
            <a:pPr marL="0" indent="0">
              <a:buNone/>
            </a:pPr>
            <a:endParaRPr lang="en-GB" sz="100" dirty="0"/>
          </a:p>
          <a:p>
            <a:pPr marL="0" indent="0">
              <a:lnSpc>
                <a:spcPct val="120000"/>
              </a:lnSpc>
              <a:buNone/>
            </a:pPr>
            <a:r>
              <a:rPr lang="en-GB" sz="3100" dirty="0"/>
              <a:t>Don’t use commands e.g. </a:t>
            </a:r>
            <a:r>
              <a:rPr lang="en-GB" sz="3100" b="1" i="1" dirty="0"/>
              <a:t>‘eat grapes’ </a:t>
            </a:r>
            <a:r>
              <a:rPr lang="en-GB" sz="3100" dirty="0"/>
              <a:t>as these can be complete sentences.</a:t>
            </a:r>
          </a:p>
          <a:p>
            <a:pPr marL="0" indent="0">
              <a:lnSpc>
                <a:spcPct val="120000"/>
              </a:lnSpc>
              <a:buNone/>
            </a:pPr>
            <a:r>
              <a:rPr lang="en-GB" sz="3100" dirty="0"/>
              <a:t>Avoid using kernel sentences e.g. </a:t>
            </a:r>
            <a:r>
              <a:rPr lang="en-GB" sz="3100" b="1" i="1" dirty="0"/>
              <a:t>‘they disagreed’ </a:t>
            </a:r>
            <a:r>
              <a:rPr lang="en-GB" sz="3100" dirty="0"/>
              <a:t>as they are actually complete sentences. </a:t>
            </a:r>
          </a:p>
          <a:p>
            <a:pPr marL="0" indent="0">
              <a:lnSpc>
                <a:spcPct val="120000"/>
              </a:lnSpc>
              <a:buNone/>
            </a:pPr>
            <a:r>
              <a:rPr lang="en-GB" sz="3100" dirty="0"/>
              <a:t>Insert fragments into </a:t>
            </a:r>
            <a:r>
              <a:rPr lang="en-GB" sz="3100" b="1" i="1" dirty="0"/>
              <a:t>Short Read </a:t>
            </a:r>
            <a:r>
              <a:rPr lang="en-GB" sz="3100" dirty="0"/>
              <a:t>tasks. </a:t>
            </a:r>
            <a:r>
              <a:rPr lang="en-GB" sz="3100" b="1" i="1" dirty="0"/>
              <a:t>Spot the Silly Word </a:t>
            </a:r>
            <a:r>
              <a:rPr lang="en-GB" sz="3100" dirty="0"/>
              <a:t>becomes </a:t>
            </a:r>
            <a:r>
              <a:rPr lang="en-GB" sz="3100" b="1" i="1" dirty="0"/>
              <a:t>Find the Fragments</a:t>
            </a:r>
            <a:r>
              <a:rPr lang="en-GB" sz="3100" dirty="0"/>
              <a:t>.</a:t>
            </a:r>
          </a:p>
          <a:p>
            <a:pPr marL="0" indent="0">
              <a:lnSpc>
                <a:spcPct val="120000"/>
              </a:lnSpc>
              <a:buNone/>
            </a:pPr>
            <a:endParaRPr lang="en-GB" sz="3100" dirty="0"/>
          </a:p>
          <a:p>
            <a:endParaRPr lang="en-GB" dirty="0"/>
          </a:p>
        </p:txBody>
      </p:sp>
    </p:spTree>
    <p:extLst>
      <p:ext uri="{BB962C8B-B14F-4D97-AF65-F5344CB8AC3E}">
        <p14:creationId xmlns:p14="http://schemas.microsoft.com/office/powerpoint/2010/main" val="34573539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60D5E-B9A2-4FF3-981D-718F3BAE1FE9}"/>
              </a:ext>
            </a:extLst>
          </p:cNvPr>
          <p:cNvSpPr>
            <a:spLocks noGrp="1"/>
          </p:cNvSpPr>
          <p:nvPr>
            <p:ph type="title"/>
          </p:nvPr>
        </p:nvSpPr>
        <p:spPr>
          <a:xfrm>
            <a:off x="838200" y="365126"/>
            <a:ext cx="10515600" cy="1325563"/>
          </a:xfrm>
        </p:spPr>
        <p:txBody>
          <a:bodyPr/>
          <a:lstStyle/>
          <a:p>
            <a:r>
              <a:rPr lang="en-GB" dirty="0"/>
              <a:t>Jigsaw Jumble – only better!</a:t>
            </a:r>
          </a:p>
        </p:txBody>
      </p:sp>
      <p:sp>
        <p:nvSpPr>
          <p:cNvPr id="3" name="Content Placeholder 2">
            <a:extLst>
              <a:ext uri="{FF2B5EF4-FFF2-40B4-BE49-F238E27FC236}">
                <a16:creationId xmlns:a16="http://schemas.microsoft.com/office/drawing/2014/main" id="{2DE937A8-1ACF-4A19-8BD7-1FD8EEF172EA}"/>
              </a:ext>
            </a:extLst>
          </p:cNvPr>
          <p:cNvSpPr>
            <a:spLocks noGrp="1"/>
          </p:cNvSpPr>
          <p:nvPr>
            <p:ph idx="1"/>
          </p:nvPr>
        </p:nvSpPr>
        <p:spPr>
          <a:xfrm>
            <a:off x="820048" y="2564904"/>
            <a:ext cx="10515600" cy="3471287"/>
          </a:xfrm>
        </p:spPr>
        <p:txBody>
          <a:bodyPr/>
          <a:lstStyle/>
          <a:p>
            <a:r>
              <a:rPr lang="en-GB" dirty="0"/>
              <a:t>of city is </a:t>
            </a:r>
            <a:r>
              <a:rPr lang="en-GB" dirty="0" err="1"/>
              <a:t>edinburgh</a:t>
            </a:r>
            <a:r>
              <a:rPr lang="en-GB" dirty="0"/>
              <a:t> </a:t>
            </a:r>
            <a:r>
              <a:rPr lang="en-GB" dirty="0" err="1"/>
              <a:t>scotland</a:t>
            </a:r>
            <a:r>
              <a:rPr lang="en-GB" dirty="0"/>
              <a:t> capital the</a:t>
            </a:r>
          </a:p>
          <a:p>
            <a:r>
              <a:rPr lang="en-GB" dirty="0" err="1"/>
              <a:t>nevis</a:t>
            </a:r>
            <a:r>
              <a:rPr lang="en-GB" dirty="0"/>
              <a:t> highest </a:t>
            </a:r>
            <a:r>
              <a:rPr lang="en-GB" dirty="0" err="1"/>
              <a:t>scotland</a:t>
            </a:r>
            <a:r>
              <a:rPr lang="en-GB" dirty="0"/>
              <a:t> the mountain in ben is</a:t>
            </a:r>
          </a:p>
          <a:p>
            <a:r>
              <a:rPr lang="en-GB" dirty="0"/>
              <a:t>tablet the bought kilts and tourists postcards</a:t>
            </a:r>
          </a:p>
          <a:p>
            <a:r>
              <a:rPr lang="en-GB" dirty="0"/>
              <a:t>monster in believe ness people some the loch</a:t>
            </a:r>
          </a:p>
        </p:txBody>
      </p:sp>
      <p:pic>
        <p:nvPicPr>
          <p:cNvPr id="5" name="Picture 4">
            <a:extLst>
              <a:ext uri="{FF2B5EF4-FFF2-40B4-BE49-F238E27FC236}">
                <a16:creationId xmlns:a16="http://schemas.microsoft.com/office/drawing/2014/main" id="{D0CD0443-3C21-4327-941A-339DEC1EFB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0256" y="2739390"/>
            <a:ext cx="2750820" cy="1379220"/>
          </a:xfrm>
          <a:prstGeom prst="rect">
            <a:avLst/>
          </a:prstGeom>
        </p:spPr>
      </p:pic>
    </p:spTree>
    <p:extLst>
      <p:ext uri="{BB962C8B-B14F-4D97-AF65-F5344CB8AC3E}">
        <p14:creationId xmlns:p14="http://schemas.microsoft.com/office/powerpoint/2010/main" val="2761717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CFAF44-11A4-4F2B-9E27-719F235A09A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396"/>
          <a:stretch/>
        </p:blipFill>
        <p:spPr>
          <a:xfrm>
            <a:off x="1461530" y="0"/>
            <a:ext cx="9268940" cy="6264696"/>
          </a:xfrm>
          <a:prstGeom prst="rect">
            <a:avLst/>
          </a:prstGeom>
        </p:spPr>
      </p:pic>
    </p:spTree>
    <p:extLst>
      <p:ext uri="{BB962C8B-B14F-4D97-AF65-F5344CB8AC3E}">
        <p14:creationId xmlns:p14="http://schemas.microsoft.com/office/powerpoint/2010/main" val="3044595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80CA3-D7AD-44B4-9D7D-183E6F42BFD8}"/>
              </a:ext>
            </a:extLst>
          </p:cNvPr>
          <p:cNvSpPr>
            <a:spLocks noGrp="1"/>
          </p:cNvSpPr>
          <p:nvPr>
            <p:ph type="title"/>
          </p:nvPr>
        </p:nvSpPr>
        <p:spPr/>
        <p:txBody>
          <a:bodyPr/>
          <a:lstStyle/>
          <a:p>
            <a:r>
              <a:rPr lang="en-GB" dirty="0"/>
              <a:t>The Four Basic Sentence Types</a:t>
            </a:r>
          </a:p>
        </p:txBody>
      </p:sp>
      <p:sp>
        <p:nvSpPr>
          <p:cNvPr id="3" name="Content Placeholder 2">
            <a:extLst>
              <a:ext uri="{FF2B5EF4-FFF2-40B4-BE49-F238E27FC236}">
                <a16:creationId xmlns:a16="http://schemas.microsoft.com/office/drawing/2014/main" id="{A8E950E7-EADB-4F54-9B12-58509407092B}"/>
              </a:ext>
            </a:extLst>
          </p:cNvPr>
          <p:cNvSpPr>
            <a:spLocks noGrp="1"/>
          </p:cNvSpPr>
          <p:nvPr>
            <p:ph idx="1"/>
          </p:nvPr>
        </p:nvSpPr>
        <p:spPr/>
        <p:txBody>
          <a:bodyPr/>
          <a:lstStyle/>
          <a:p>
            <a:r>
              <a:rPr lang="en-GB" b="1" i="1" dirty="0"/>
              <a:t>Question: </a:t>
            </a:r>
            <a:r>
              <a:rPr lang="en-GB" dirty="0"/>
              <a:t>asks a question and always end with a question mark</a:t>
            </a:r>
          </a:p>
          <a:p>
            <a:endParaRPr lang="en-GB" dirty="0"/>
          </a:p>
          <a:p>
            <a:endParaRPr lang="en-GB" dirty="0"/>
          </a:p>
          <a:p>
            <a:endParaRPr lang="en-GB" dirty="0"/>
          </a:p>
          <a:p>
            <a:endParaRPr lang="en-GB" dirty="0"/>
          </a:p>
          <a:p>
            <a:r>
              <a:rPr lang="en-GB" b="1" i="1" dirty="0"/>
              <a:t>Statement (most common)</a:t>
            </a:r>
            <a:r>
              <a:rPr lang="en-GB" dirty="0"/>
              <a:t>: statement of idea/argument</a:t>
            </a:r>
          </a:p>
          <a:p>
            <a:endParaRPr lang="en-GB" dirty="0"/>
          </a:p>
        </p:txBody>
      </p:sp>
      <p:sp>
        <p:nvSpPr>
          <p:cNvPr id="4" name="Rectangle 3">
            <a:extLst>
              <a:ext uri="{FF2B5EF4-FFF2-40B4-BE49-F238E27FC236}">
                <a16:creationId xmlns:a16="http://schemas.microsoft.com/office/drawing/2014/main" id="{5E9A0AEE-8C1D-49BE-97A7-B68BC8612B82}"/>
              </a:ext>
            </a:extLst>
          </p:cNvPr>
          <p:cNvSpPr/>
          <p:nvPr/>
        </p:nvSpPr>
        <p:spPr>
          <a:xfrm>
            <a:off x="2369586" y="5013176"/>
            <a:ext cx="7452828" cy="830997"/>
          </a:xfrm>
          <a:prstGeom prst="rect">
            <a:avLst/>
          </a:prstGeom>
        </p:spPr>
        <p:txBody>
          <a:bodyPr wrap="square">
            <a:spAutoFit/>
          </a:bodyPr>
          <a:lstStyle/>
          <a:p>
            <a:pPr algn="ctr"/>
            <a:r>
              <a:rPr lang="en-GB" sz="4800" dirty="0">
                <a:solidFill>
                  <a:srgbClr val="F06795"/>
                </a:solidFill>
              </a:rPr>
              <a:t>Harry Potter is a wizard.</a:t>
            </a:r>
          </a:p>
        </p:txBody>
      </p:sp>
      <p:sp>
        <p:nvSpPr>
          <p:cNvPr id="5" name="Rectangle 4">
            <a:extLst>
              <a:ext uri="{FF2B5EF4-FFF2-40B4-BE49-F238E27FC236}">
                <a16:creationId xmlns:a16="http://schemas.microsoft.com/office/drawing/2014/main" id="{B839EEE0-0F41-4911-B621-93CB346F2C77}"/>
              </a:ext>
            </a:extLst>
          </p:cNvPr>
          <p:cNvSpPr/>
          <p:nvPr/>
        </p:nvSpPr>
        <p:spPr>
          <a:xfrm>
            <a:off x="2369586" y="2780928"/>
            <a:ext cx="7452828" cy="830997"/>
          </a:xfrm>
          <a:prstGeom prst="rect">
            <a:avLst/>
          </a:prstGeom>
        </p:spPr>
        <p:txBody>
          <a:bodyPr wrap="square">
            <a:spAutoFit/>
          </a:bodyPr>
          <a:lstStyle/>
          <a:p>
            <a:pPr algn="ctr"/>
            <a:r>
              <a:rPr lang="en-GB" sz="4800" dirty="0">
                <a:solidFill>
                  <a:srgbClr val="F06795"/>
                </a:solidFill>
              </a:rPr>
              <a:t>How do we get to Hogwarts?</a:t>
            </a:r>
          </a:p>
        </p:txBody>
      </p:sp>
      <p:pic>
        <p:nvPicPr>
          <p:cNvPr id="6" name="Picture 5">
            <a:extLst>
              <a:ext uri="{FF2B5EF4-FFF2-40B4-BE49-F238E27FC236}">
                <a16:creationId xmlns:a16="http://schemas.microsoft.com/office/drawing/2014/main" id="{83414973-9CDB-4403-95A7-5FD67DA0D970}"/>
              </a:ext>
            </a:extLst>
          </p:cNvPr>
          <p:cNvPicPr>
            <a:picLocks noChangeAspect="1"/>
          </p:cNvPicPr>
          <p:nvPr/>
        </p:nvPicPr>
        <p:blipFill>
          <a:blip r:embed="rId2"/>
          <a:stretch>
            <a:fillRect/>
          </a:stretch>
        </p:blipFill>
        <p:spPr>
          <a:xfrm>
            <a:off x="12723168" y="2062162"/>
            <a:ext cx="2038350" cy="2733675"/>
          </a:xfrm>
          <a:prstGeom prst="rect">
            <a:avLst/>
          </a:prstGeom>
        </p:spPr>
      </p:pic>
    </p:spTree>
    <p:extLst>
      <p:ext uri="{BB962C8B-B14F-4D97-AF65-F5344CB8AC3E}">
        <p14:creationId xmlns:p14="http://schemas.microsoft.com/office/powerpoint/2010/main" val="17262150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9AF7D-FED5-4EDA-9AC7-13A48B0B1AFC}"/>
              </a:ext>
            </a:extLst>
          </p:cNvPr>
          <p:cNvSpPr>
            <a:spLocks noGrp="1"/>
          </p:cNvSpPr>
          <p:nvPr>
            <p:ph type="title"/>
          </p:nvPr>
        </p:nvSpPr>
        <p:spPr/>
        <p:txBody>
          <a:bodyPr/>
          <a:lstStyle/>
          <a:p>
            <a:r>
              <a:rPr lang="en-GB" dirty="0"/>
              <a:t>The Four Basic Sentence Types</a:t>
            </a:r>
          </a:p>
        </p:txBody>
      </p:sp>
      <p:sp>
        <p:nvSpPr>
          <p:cNvPr id="3" name="Content Placeholder 2">
            <a:extLst>
              <a:ext uri="{FF2B5EF4-FFF2-40B4-BE49-F238E27FC236}">
                <a16:creationId xmlns:a16="http://schemas.microsoft.com/office/drawing/2014/main" id="{AC064586-0ECE-4313-8922-5FC6AB65479C}"/>
              </a:ext>
            </a:extLst>
          </p:cNvPr>
          <p:cNvSpPr>
            <a:spLocks noGrp="1"/>
          </p:cNvSpPr>
          <p:nvPr>
            <p:ph idx="1"/>
          </p:nvPr>
        </p:nvSpPr>
        <p:spPr/>
        <p:txBody>
          <a:bodyPr/>
          <a:lstStyle/>
          <a:p>
            <a:r>
              <a:rPr lang="en-GB" b="1" i="1" dirty="0"/>
              <a:t>Exclamation: expresses force or a strong emotion; ends with !</a:t>
            </a:r>
          </a:p>
          <a:p>
            <a:endParaRPr lang="en-GB" b="1" i="1" dirty="0"/>
          </a:p>
          <a:p>
            <a:endParaRPr lang="en-GB" dirty="0"/>
          </a:p>
          <a:p>
            <a:endParaRPr lang="en-GB" dirty="0"/>
          </a:p>
          <a:p>
            <a:r>
              <a:rPr lang="en-GB" b="1" i="1" dirty="0"/>
              <a:t>Command (imperative): gives advice, instructions, makes a request or commands</a:t>
            </a:r>
          </a:p>
          <a:p>
            <a:endParaRPr lang="en-GB" dirty="0"/>
          </a:p>
        </p:txBody>
      </p:sp>
      <p:sp>
        <p:nvSpPr>
          <p:cNvPr id="4" name="Rectangle 3">
            <a:extLst>
              <a:ext uri="{FF2B5EF4-FFF2-40B4-BE49-F238E27FC236}">
                <a16:creationId xmlns:a16="http://schemas.microsoft.com/office/drawing/2014/main" id="{EA6ED02E-9E2D-42BF-AE0F-5CD0A8572841}"/>
              </a:ext>
            </a:extLst>
          </p:cNvPr>
          <p:cNvSpPr/>
          <p:nvPr/>
        </p:nvSpPr>
        <p:spPr>
          <a:xfrm>
            <a:off x="1559496" y="5013176"/>
            <a:ext cx="10226352" cy="830997"/>
          </a:xfrm>
          <a:prstGeom prst="rect">
            <a:avLst/>
          </a:prstGeom>
        </p:spPr>
        <p:txBody>
          <a:bodyPr wrap="square">
            <a:spAutoFit/>
          </a:bodyPr>
          <a:lstStyle/>
          <a:p>
            <a:pPr algn="ctr"/>
            <a:r>
              <a:rPr lang="en-GB" sz="4800" dirty="0">
                <a:solidFill>
                  <a:srgbClr val="F06795"/>
                </a:solidFill>
              </a:rPr>
              <a:t>Keep your eyes on the golden snitch.</a:t>
            </a:r>
          </a:p>
        </p:txBody>
      </p:sp>
      <p:sp>
        <p:nvSpPr>
          <p:cNvPr id="5" name="Rectangle 4">
            <a:extLst>
              <a:ext uri="{FF2B5EF4-FFF2-40B4-BE49-F238E27FC236}">
                <a16:creationId xmlns:a16="http://schemas.microsoft.com/office/drawing/2014/main" id="{23E3BBE4-7846-4E74-8830-FA5879092F3C}"/>
              </a:ext>
            </a:extLst>
          </p:cNvPr>
          <p:cNvSpPr/>
          <p:nvPr/>
        </p:nvSpPr>
        <p:spPr>
          <a:xfrm>
            <a:off x="2369586" y="2547354"/>
            <a:ext cx="7452828" cy="830997"/>
          </a:xfrm>
          <a:prstGeom prst="rect">
            <a:avLst/>
          </a:prstGeom>
        </p:spPr>
        <p:txBody>
          <a:bodyPr wrap="square">
            <a:spAutoFit/>
          </a:bodyPr>
          <a:lstStyle/>
          <a:p>
            <a:pPr algn="ctr"/>
            <a:r>
              <a:rPr lang="en-GB" sz="4800" dirty="0">
                <a:solidFill>
                  <a:srgbClr val="F06795"/>
                </a:solidFill>
              </a:rPr>
              <a:t>Put your wand away!</a:t>
            </a:r>
          </a:p>
        </p:txBody>
      </p:sp>
    </p:spTree>
    <p:extLst>
      <p:ext uri="{BB962C8B-B14F-4D97-AF65-F5344CB8AC3E}">
        <p14:creationId xmlns:p14="http://schemas.microsoft.com/office/powerpoint/2010/main" val="25817398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15113A-2582-480F-ABC4-FE61DBC55C67}"/>
              </a:ext>
            </a:extLst>
          </p:cNvPr>
          <p:cNvSpPr>
            <a:spLocks noGrp="1"/>
          </p:cNvSpPr>
          <p:nvPr>
            <p:ph idx="1"/>
          </p:nvPr>
        </p:nvSpPr>
        <p:spPr>
          <a:xfrm>
            <a:off x="838200" y="764704"/>
            <a:ext cx="6769968" cy="5412259"/>
          </a:xfrm>
        </p:spPr>
        <p:txBody>
          <a:bodyPr>
            <a:normAutofit lnSpcReduction="10000"/>
          </a:bodyPr>
          <a:lstStyle/>
          <a:p>
            <a:pPr marL="742950" indent="-742950">
              <a:buFont typeface="+mj-lt"/>
              <a:buAutoNum type="arabicPeriod"/>
            </a:pPr>
            <a:r>
              <a:rPr lang="en-GB" sz="4400" dirty="0"/>
              <a:t>I’m not going!</a:t>
            </a:r>
          </a:p>
          <a:p>
            <a:pPr marL="742950" indent="-742950">
              <a:buFont typeface="+mj-lt"/>
              <a:buAutoNum type="arabicPeriod"/>
            </a:pPr>
            <a:endParaRPr lang="en-GB" sz="4400" dirty="0"/>
          </a:p>
          <a:p>
            <a:pPr marL="742950" indent="-742950">
              <a:buFont typeface="+mj-lt"/>
              <a:buAutoNum type="arabicPeriod"/>
            </a:pPr>
            <a:r>
              <a:rPr lang="en-GB" sz="4400" dirty="0"/>
              <a:t>Do you want to go to </a:t>
            </a:r>
            <a:r>
              <a:rPr lang="en-GB" sz="4400" dirty="0" err="1"/>
              <a:t>WeightWatchers</a:t>
            </a:r>
            <a:r>
              <a:rPr lang="en-GB" sz="4400" dirty="0"/>
              <a:t>?</a:t>
            </a:r>
          </a:p>
          <a:p>
            <a:pPr marL="742950" indent="-742950">
              <a:buFont typeface="+mj-lt"/>
              <a:buAutoNum type="arabicPeriod"/>
            </a:pPr>
            <a:endParaRPr lang="en-GB" sz="4400" dirty="0"/>
          </a:p>
          <a:p>
            <a:pPr marL="742950" indent="-742950">
              <a:buFont typeface="+mj-lt"/>
              <a:buAutoNum type="arabicPeriod"/>
            </a:pPr>
            <a:r>
              <a:rPr lang="en-GB" sz="4400" dirty="0"/>
              <a:t>Go now.</a:t>
            </a:r>
          </a:p>
          <a:p>
            <a:pPr marL="742950" indent="-742950">
              <a:buFont typeface="+mj-lt"/>
              <a:buAutoNum type="arabicPeriod"/>
            </a:pPr>
            <a:endParaRPr lang="en-GB" sz="4400" dirty="0"/>
          </a:p>
          <a:p>
            <a:pPr marL="742950" indent="-742950">
              <a:buFont typeface="+mj-lt"/>
              <a:buAutoNum type="arabicPeriod"/>
            </a:pPr>
            <a:r>
              <a:rPr lang="en-GB" sz="4400" dirty="0"/>
              <a:t>I don’t want to go.</a:t>
            </a:r>
          </a:p>
        </p:txBody>
      </p:sp>
      <p:sp>
        <p:nvSpPr>
          <p:cNvPr id="5" name="Content Placeholder 2">
            <a:extLst>
              <a:ext uri="{FF2B5EF4-FFF2-40B4-BE49-F238E27FC236}">
                <a16:creationId xmlns:a16="http://schemas.microsoft.com/office/drawing/2014/main" id="{6A478C39-87A1-44D5-81F6-10F0F27440B1}"/>
              </a:ext>
            </a:extLst>
          </p:cNvPr>
          <p:cNvSpPr txBox="1">
            <a:spLocks/>
          </p:cNvSpPr>
          <p:nvPr/>
        </p:nvSpPr>
        <p:spPr>
          <a:xfrm>
            <a:off x="8433792" y="1340768"/>
            <a:ext cx="2952328" cy="3538511"/>
          </a:xfrm>
          <a:prstGeom prst="rect">
            <a:avLst/>
          </a:prstGeom>
          <a:ln w="38100">
            <a:solidFill>
              <a:srgbClr val="73C7D2"/>
            </a:solidFill>
          </a:ln>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400" b="1" dirty="0">
                <a:solidFill>
                  <a:srgbClr val="F06795"/>
                </a:solidFill>
              </a:rPr>
              <a:t>The Four Basic </a:t>
            </a:r>
          </a:p>
          <a:p>
            <a:pPr marL="0" indent="0">
              <a:buNone/>
            </a:pPr>
            <a:r>
              <a:rPr lang="en-GB" sz="3400" b="1" dirty="0">
                <a:solidFill>
                  <a:srgbClr val="F06795"/>
                </a:solidFill>
              </a:rPr>
              <a:t>Sentence Types</a:t>
            </a:r>
          </a:p>
          <a:p>
            <a:pPr marL="0" indent="0">
              <a:buNone/>
            </a:pPr>
            <a:endParaRPr lang="en-GB" sz="100" dirty="0"/>
          </a:p>
          <a:p>
            <a:pPr marL="0" indent="0">
              <a:lnSpc>
                <a:spcPct val="120000"/>
              </a:lnSpc>
              <a:buNone/>
            </a:pPr>
            <a:r>
              <a:rPr lang="en-GB" sz="3100" dirty="0"/>
              <a:t>Question</a:t>
            </a:r>
          </a:p>
          <a:p>
            <a:pPr marL="0" indent="0">
              <a:lnSpc>
                <a:spcPct val="120000"/>
              </a:lnSpc>
              <a:buNone/>
            </a:pPr>
            <a:r>
              <a:rPr lang="en-GB" sz="3100" dirty="0"/>
              <a:t>Statement</a:t>
            </a:r>
          </a:p>
          <a:p>
            <a:pPr marL="0" indent="0">
              <a:lnSpc>
                <a:spcPct val="120000"/>
              </a:lnSpc>
              <a:buNone/>
            </a:pPr>
            <a:r>
              <a:rPr lang="en-GB" sz="3100" dirty="0"/>
              <a:t>Exclamation</a:t>
            </a:r>
          </a:p>
          <a:p>
            <a:pPr marL="0" indent="0">
              <a:lnSpc>
                <a:spcPct val="120000"/>
              </a:lnSpc>
              <a:buNone/>
            </a:pPr>
            <a:r>
              <a:rPr lang="en-GB" sz="3100" dirty="0"/>
              <a:t>Command</a:t>
            </a:r>
          </a:p>
          <a:p>
            <a:endParaRPr lang="en-GB" dirty="0"/>
          </a:p>
        </p:txBody>
      </p:sp>
    </p:spTree>
    <p:extLst>
      <p:ext uri="{BB962C8B-B14F-4D97-AF65-F5344CB8AC3E}">
        <p14:creationId xmlns:p14="http://schemas.microsoft.com/office/powerpoint/2010/main" val="19186769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DDC0B9-1895-41B5-88F6-25C8445B9F97}"/>
              </a:ext>
            </a:extLst>
          </p:cNvPr>
          <p:cNvSpPr>
            <a:spLocks noGrp="1"/>
          </p:cNvSpPr>
          <p:nvPr>
            <p:ph type="title"/>
          </p:nvPr>
        </p:nvSpPr>
        <p:spPr/>
        <p:txBody>
          <a:bodyPr/>
          <a:lstStyle/>
          <a:p>
            <a:r>
              <a:rPr lang="en-GB" dirty="0"/>
              <a:t>Everybody Writes… </a:t>
            </a:r>
            <a:endParaRPr lang="en-GB" i="1" u="sng" dirty="0">
              <a:solidFill>
                <a:srgbClr val="F06795"/>
              </a:solidFill>
            </a:endParaRPr>
          </a:p>
        </p:txBody>
      </p:sp>
      <p:sp>
        <p:nvSpPr>
          <p:cNvPr id="3" name="Content Placeholder 2">
            <a:extLst>
              <a:ext uri="{FF2B5EF4-FFF2-40B4-BE49-F238E27FC236}">
                <a16:creationId xmlns:a16="http://schemas.microsoft.com/office/drawing/2014/main" id="{5F8AB4D9-3147-4DD8-8051-F518FAF84D59}"/>
              </a:ext>
            </a:extLst>
          </p:cNvPr>
          <p:cNvSpPr>
            <a:spLocks noGrp="1"/>
          </p:cNvSpPr>
          <p:nvPr>
            <p:ph idx="1"/>
          </p:nvPr>
        </p:nvSpPr>
        <p:spPr/>
        <p:txBody>
          <a:bodyPr>
            <a:normAutofit fontScale="92500" lnSpcReduction="10000"/>
          </a:bodyPr>
          <a:lstStyle/>
          <a:p>
            <a:pPr marL="0" indent="0">
              <a:buNone/>
            </a:pPr>
            <a:r>
              <a:rPr lang="en-GB" sz="6600" dirty="0"/>
              <a:t>1. Question using ‘schools’</a:t>
            </a:r>
          </a:p>
          <a:p>
            <a:pPr marL="0" indent="0">
              <a:buNone/>
            </a:pPr>
            <a:r>
              <a:rPr lang="en-GB" sz="6600" dirty="0"/>
              <a:t>2. Statement using ‘handwriting’</a:t>
            </a:r>
          </a:p>
          <a:p>
            <a:pPr marL="0" indent="0">
              <a:buNone/>
            </a:pPr>
            <a:r>
              <a:rPr lang="en-GB" sz="6600" dirty="0"/>
              <a:t>3. Exclamation using ‘technology’</a:t>
            </a:r>
          </a:p>
          <a:p>
            <a:pPr marL="0" indent="0">
              <a:buNone/>
            </a:pPr>
            <a:r>
              <a:rPr lang="en-GB" sz="6600" dirty="0"/>
              <a:t>4. Command using ‘choose’</a:t>
            </a:r>
          </a:p>
        </p:txBody>
      </p:sp>
      <p:sp>
        <p:nvSpPr>
          <p:cNvPr id="4" name="Content Placeholder 2">
            <a:extLst>
              <a:ext uri="{FF2B5EF4-FFF2-40B4-BE49-F238E27FC236}">
                <a16:creationId xmlns:a16="http://schemas.microsoft.com/office/drawing/2014/main" id="{F08AE8D8-8922-42DC-A2F2-4F2AC78C94A3}"/>
              </a:ext>
            </a:extLst>
          </p:cNvPr>
          <p:cNvSpPr txBox="1">
            <a:spLocks/>
          </p:cNvSpPr>
          <p:nvPr/>
        </p:nvSpPr>
        <p:spPr>
          <a:xfrm>
            <a:off x="12792744" y="1918620"/>
            <a:ext cx="2952328" cy="3538511"/>
          </a:xfrm>
          <a:prstGeom prst="rect">
            <a:avLst/>
          </a:prstGeom>
          <a:ln w="38100">
            <a:solidFill>
              <a:srgbClr val="73C7D2"/>
            </a:solidFill>
          </a:ln>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400" b="1" dirty="0">
                <a:solidFill>
                  <a:srgbClr val="F06795"/>
                </a:solidFill>
              </a:rPr>
              <a:t>The Four Basic </a:t>
            </a:r>
          </a:p>
          <a:p>
            <a:pPr marL="0" indent="0">
              <a:buNone/>
            </a:pPr>
            <a:r>
              <a:rPr lang="en-GB" sz="3400" b="1" dirty="0">
                <a:solidFill>
                  <a:srgbClr val="F06795"/>
                </a:solidFill>
              </a:rPr>
              <a:t>Sentence Types</a:t>
            </a:r>
          </a:p>
          <a:p>
            <a:pPr marL="0" indent="0">
              <a:buNone/>
            </a:pPr>
            <a:endParaRPr lang="en-GB" sz="100" dirty="0"/>
          </a:p>
          <a:p>
            <a:pPr marL="0" indent="0">
              <a:lnSpc>
                <a:spcPct val="120000"/>
              </a:lnSpc>
              <a:buNone/>
            </a:pPr>
            <a:r>
              <a:rPr lang="en-GB" sz="3100" dirty="0"/>
              <a:t>Question</a:t>
            </a:r>
          </a:p>
          <a:p>
            <a:pPr marL="0" indent="0">
              <a:lnSpc>
                <a:spcPct val="120000"/>
              </a:lnSpc>
              <a:buNone/>
            </a:pPr>
            <a:r>
              <a:rPr lang="en-GB" sz="3100" dirty="0"/>
              <a:t>Statement</a:t>
            </a:r>
          </a:p>
          <a:p>
            <a:pPr marL="0" indent="0">
              <a:lnSpc>
                <a:spcPct val="120000"/>
              </a:lnSpc>
              <a:buNone/>
            </a:pPr>
            <a:r>
              <a:rPr lang="en-GB" sz="3100" dirty="0"/>
              <a:t>Exclamation</a:t>
            </a:r>
          </a:p>
          <a:p>
            <a:pPr marL="0" indent="0">
              <a:lnSpc>
                <a:spcPct val="120000"/>
              </a:lnSpc>
              <a:buNone/>
            </a:pPr>
            <a:r>
              <a:rPr lang="en-GB" sz="3100" dirty="0"/>
              <a:t>Command</a:t>
            </a:r>
          </a:p>
          <a:p>
            <a:endParaRPr lang="en-GB" dirty="0"/>
          </a:p>
        </p:txBody>
      </p:sp>
      <p:pic>
        <p:nvPicPr>
          <p:cNvPr id="6" name="Picture 5">
            <a:extLst>
              <a:ext uri="{FF2B5EF4-FFF2-40B4-BE49-F238E27FC236}">
                <a16:creationId xmlns:a16="http://schemas.microsoft.com/office/drawing/2014/main" id="{BB87A478-99FD-4CF1-AAAD-FEAC4FE04D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373322">
            <a:off x="7810374" y="-2119219"/>
            <a:ext cx="1496196" cy="6137920"/>
          </a:xfrm>
          <a:prstGeom prst="rect">
            <a:avLst/>
          </a:prstGeom>
        </p:spPr>
      </p:pic>
    </p:spTree>
    <p:extLst>
      <p:ext uri="{BB962C8B-B14F-4D97-AF65-F5344CB8AC3E}">
        <p14:creationId xmlns:p14="http://schemas.microsoft.com/office/powerpoint/2010/main" val="18858593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DDC0B9-1895-41B5-88F6-25C8445B9F97}"/>
              </a:ext>
            </a:extLst>
          </p:cNvPr>
          <p:cNvSpPr>
            <a:spLocks noGrp="1"/>
          </p:cNvSpPr>
          <p:nvPr>
            <p:ph type="title"/>
          </p:nvPr>
        </p:nvSpPr>
        <p:spPr/>
        <p:txBody>
          <a:bodyPr/>
          <a:lstStyle/>
          <a:p>
            <a:r>
              <a:rPr lang="en-GB" dirty="0"/>
              <a:t>Everybody Writes… </a:t>
            </a:r>
            <a:endParaRPr lang="en-GB" i="1" u="sng" dirty="0">
              <a:solidFill>
                <a:srgbClr val="F06795"/>
              </a:solidFill>
            </a:endParaRPr>
          </a:p>
        </p:txBody>
      </p:sp>
      <p:sp>
        <p:nvSpPr>
          <p:cNvPr id="3" name="Content Placeholder 2">
            <a:extLst>
              <a:ext uri="{FF2B5EF4-FFF2-40B4-BE49-F238E27FC236}">
                <a16:creationId xmlns:a16="http://schemas.microsoft.com/office/drawing/2014/main" id="{5F8AB4D9-3147-4DD8-8051-F518FAF84D59}"/>
              </a:ext>
            </a:extLst>
          </p:cNvPr>
          <p:cNvSpPr>
            <a:spLocks noGrp="1"/>
          </p:cNvSpPr>
          <p:nvPr>
            <p:ph idx="1"/>
          </p:nvPr>
        </p:nvSpPr>
        <p:spPr/>
        <p:txBody>
          <a:bodyPr>
            <a:normAutofit fontScale="92500" lnSpcReduction="10000"/>
          </a:bodyPr>
          <a:lstStyle/>
          <a:p>
            <a:pPr marL="0" indent="0">
              <a:buNone/>
            </a:pPr>
            <a:r>
              <a:rPr lang="en-GB" sz="6600" dirty="0"/>
              <a:t>1. Question using ‘GBBO’</a:t>
            </a:r>
          </a:p>
          <a:p>
            <a:pPr marL="0" indent="0">
              <a:buNone/>
            </a:pPr>
            <a:r>
              <a:rPr lang="en-GB" sz="6600" dirty="0"/>
              <a:t>2. Statement using ‘Paul Hollywood’</a:t>
            </a:r>
          </a:p>
          <a:p>
            <a:pPr marL="0" indent="0">
              <a:buNone/>
            </a:pPr>
            <a:r>
              <a:rPr lang="en-GB" sz="6600" dirty="0"/>
              <a:t>3. Exclamation using ‘soggy’</a:t>
            </a:r>
          </a:p>
          <a:p>
            <a:pPr marL="0" indent="0">
              <a:buNone/>
            </a:pPr>
            <a:r>
              <a:rPr lang="en-GB" sz="6600" dirty="0"/>
              <a:t>4. Command using ‘star baker’</a:t>
            </a:r>
          </a:p>
        </p:txBody>
      </p:sp>
      <p:sp>
        <p:nvSpPr>
          <p:cNvPr id="4" name="Content Placeholder 2">
            <a:extLst>
              <a:ext uri="{FF2B5EF4-FFF2-40B4-BE49-F238E27FC236}">
                <a16:creationId xmlns:a16="http://schemas.microsoft.com/office/drawing/2014/main" id="{F08AE8D8-8922-42DC-A2F2-4F2AC78C94A3}"/>
              </a:ext>
            </a:extLst>
          </p:cNvPr>
          <p:cNvSpPr txBox="1">
            <a:spLocks/>
          </p:cNvSpPr>
          <p:nvPr/>
        </p:nvSpPr>
        <p:spPr>
          <a:xfrm>
            <a:off x="12792744" y="1918620"/>
            <a:ext cx="2952328" cy="3538511"/>
          </a:xfrm>
          <a:prstGeom prst="rect">
            <a:avLst/>
          </a:prstGeom>
          <a:ln w="38100">
            <a:solidFill>
              <a:srgbClr val="73C7D2"/>
            </a:solidFill>
          </a:ln>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400" b="1" dirty="0">
                <a:solidFill>
                  <a:srgbClr val="F06795"/>
                </a:solidFill>
              </a:rPr>
              <a:t>The Four Basic </a:t>
            </a:r>
          </a:p>
          <a:p>
            <a:pPr marL="0" indent="0">
              <a:buNone/>
            </a:pPr>
            <a:r>
              <a:rPr lang="en-GB" sz="3400" b="1" dirty="0">
                <a:solidFill>
                  <a:srgbClr val="F06795"/>
                </a:solidFill>
              </a:rPr>
              <a:t>Sentence Types</a:t>
            </a:r>
          </a:p>
          <a:p>
            <a:pPr marL="0" indent="0">
              <a:buNone/>
            </a:pPr>
            <a:endParaRPr lang="en-GB" sz="100" dirty="0"/>
          </a:p>
          <a:p>
            <a:pPr marL="0" indent="0">
              <a:lnSpc>
                <a:spcPct val="120000"/>
              </a:lnSpc>
              <a:buNone/>
            </a:pPr>
            <a:r>
              <a:rPr lang="en-GB" sz="3100" dirty="0"/>
              <a:t>Question</a:t>
            </a:r>
          </a:p>
          <a:p>
            <a:pPr marL="0" indent="0">
              <a:lnSpc>
                <a:spcPct val="120000"/>
              </a:lnSpc>
              <a:buNone/>
            </a:pPr>
            <a:r>
              <a:rPr lang="en-GB" sz="3100" dirty="0"/>
              <a:t>Statement</a:t>
            </a:r>
          </a:p>
          <a:p>
            <a:pPr marL="0" indent="0">
              <a:lnSpc>
                <a:spcPct val="120000"/>
              </a:lnSpc>
              <a:buNone/>
            </a:pPr>
            <a:r>
              <a:rPr lang="en-GB" sz="3100" dirty="0"/>
              <a:t>Exclamation</a:t>
            </a:r>
          </a:p>
          <a:p>
            <a:pPr marL="0" indent="0">
              <a:lnSpc>
                <a:spcPct val="120000"/>
              </a:lnSpc>
              <a:buNone/>
            </a:pPr>
            <a:r>
              <a:rPr lang="en-GB" sz="3100" dirty="0"/>
              <a:t>Command</a:t>
            </a:r>
          </a:p>
          <a:p>
            <a:endParaRPr lang="en-GB" dirty="0"/>
          </a:p>
        </p:txBody>
      </p:sp>
      <p:pic>
        <p:nvPicPr>
          <p:cNvPr id="6" name="Picture 5">
            <a:extLst>
              <a:ext uri="{FF2B5EF4-FFF2-40B4-BE49-F238E27FC236}">
                <a16:creationId xmlns:a16="http://schemas.microsoft.com/office/drawing/2014/main" id="{77308AF6-ACF2-4858-8010-ADB6D240F8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8328" y="121311"/>
            <a:ext cx="2727327" cy="3249777"/>
          </a:xfrm>
          <a:prstGeom prst="rect">
            <a:avLst/>
          </a:prstGeom>
        </p:spPr>
      </p:pic>
    </p:spTree>
    <p:extLst>
      <p:ext uri="{BB962C8B-B14F-4D97-AF65-F5344CB8AC3E}">
        <p14:creationId xmlns:p14="http://schemas.microsoft.com/office/powerpoint/2010/main" val="13663543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5BFCD-CD8B-4EB4-9F66-03F5D7D0BF96}"/>
              </a:ext>
            </a:extLst>
          </p:cNvPr>
          <p:cNvSpPr>
            <a:spLocks noGrp="1"/>
          </p:cNvSpPr>
          <p:nvPr>
            <p:ph type="title"/>
          </p:nvPr>
        </p:nvSpPr>
        <p:spPr/>
        <p:txBody>
          <a:bodyPr/>
          <a:lstStyle/>
          <a:p>
            <a:r>
              <a:rPr lang="en-GB" dirty="0"/>
              <a:t>Learning to Use Conjunctions</a:t>
            </a:r>
          </a:p>
        </p:txBody>
      </p:sp>
      <p:sp>
        <p:nvSpPr>
          <p:cNvPr id="3" name="Content Placeholder 2">
            <a:extLst>
              <a:ext uri="{FF2B5EF4-FFF2-40B4-BE49-F238E27FC236}">
                <a16:creationId xmlns:a16="http://schemas.microsoft.com/office/drawing/2014/main" id="{EF6E9DAC-4D4F-4EE7-B222-5FE646C7AE8A}"/>
              </a:ext>
            </a:extLst>
          </p:cNvPr>
          <p:cNvSpPr>
            <a:spLocks noGrp="1"/>
          </p:cNvSpPr>
          <p:nvPr>
            <p:ph idx="1"/>
          </p:nvPr>
        </p:nvSpPr>
        <p:spPr>
          <a:xfrm>
            <a:off x="838200" y="1825625"/>
            <a:ext cx="9146232" cy="4351338"/>
          </a:xfrm>
        </p:spPr>
        <p:txBody>
          <a:bodyPr>
            <a:normAutofit fontScale="92500" lnSpcReduction="20000"/>
          </a:bodyPr>
          <a:lstStyle/>
          <a:p>
            <a:pPr>
              <a:lnSpc>
                <a:spcPct val="110000"/>
              </a:lnSpc>
            </a:pPr>
            <a:r>
              <a:rPr lang="en-GB" sz="4000" dirty="0"/>
              <a:t>develops writing of extended responses</a:t>
            </a:r>
          </a:p>
          <a:p>
            <a:pPr>
              <a:lnSpc>
                <a:spcPct val="110000"/>
              </a:lnSpc>
            </a:pPr>
            <a:r>
              <a:rPr lang="en-GB" sz="4000" dirty="0"/>
              <a:t>develops analytical and deeper thinking</a:t>
            </a:r>
          </a:p>
          <a:p>
            <a:pPr>
              <a:lnSpc>
                <a:spcPct val="110000"/>
              </a:lnSpc>
            </a:pPr>
            <a:r>
              <a:rPr lang="en-GB" sz="4000" dirty="0"/>
              <a:t>close reading</a:t>
            </a:r>
          </a:p>
          <a:p>
            <a:pPr>
              <a:lnSpc>
                <a:spcPct val="110000"/>
              </a:lnSpc>
            </a:pPr>
            <a:r>
              <a:rPr lang="en-GB" sz="4000" dirty="0"/>
              <a:t>develops craft of writing linguistically complex sentences using written rather than oral language conventions</a:t>
            </a:r>
          </a:p>
          <a:p>
            <a:pPr>
              <a:lnSpc>
                <a:spcPct val="110000"/>
              </a:lnSpc>
            </a:pPr>
            <a:r>
              <a:rPr lang="en-GB" sz="4000" dirty="0"/>
              <a:t>enhances reading comprehension</a:t>
            </a:r>
          </a:p>
        </p:txBody>
      </p:sp>
      <p:pic>
        <p:nvPicPr>
          <p:cNvPr id="7" name="Picture 6" descr="A close up of a logo&#10;&#10;Description generated with high confidence">
            <a:extLst>
              <a:ext uri="{FF2B5EF4-FFF2-40B4-BE49-F238E27FC236}">
                <a16:creationId xmlns:a16="http://schemas.microsoft.com/office/drawing/2014/main" id="{76CAE0C2-4994-450C-BAE2-F11FF87A40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96400" y="1102432"/>
            <a:ext cx="1850397" cy="4653136"/>
          </a:xfrm>
          <a:prstGeom prst="rect">
            <a:avLst/>
          </a:prstGeom>
        </p:spPr>
      </p:pic>
    </p:spTree>
    <p:extLst>
      <p:ext uri="{BB962C8B-B14F-4D97-AF65-F5344CB8AC3E}">
        <p14:creationId xmlns:p14="http://schemas.microsoft.com/office/powerpoint/2010/main" val="23087095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ADB8B-A93C-42FE-BF98-CCD2109F6C9D}"/>
              </a:ext>
            </a:extLst>
          </p:cNvPr>
          <p:cNvSpPr>
            <a:spLocks noGrp="1"/>
          </p:cNvSpPr>
          <p:nvPr>
            <p:ph type="title" idx="4294967295"/>
          </p:nvPr>
        </p:nvSpPr>
        <p:spPr>
          <a:xfrm>
            <a:off x="0" y="365125"/>
            <a:ext cx="10515600" cy="1325563"/>
          </a:xfrm>
        </p:spPr>
        <p:txBody>
          <a:bodyPr/>
          <a:lstStyle/>
          <a:p>
            <a:r>
              <a:rPr lang="en-GB" dirty="0"/>
              <a:t>Clauses</a:t>
            </a:r>
          </a:p>
        </p:txBody>
      </p:sp>
      <p:sp>
        <p:nvSpPr>
          <p:cNvPr id="3" name="Content Placeholder 2">
            <a:extLst>
              <a:ext uri="{FF2B5EF4-FFF2-40B4-BE49-F238E27FC236}">
                <a16:creationId xmlns:a16="http://schemas.microsoft.com/office/drawing/2014/main" id="{69043BAE-7FC7-4F4E-9AE9-444C9403184A}"/>
              </a:ext>
            </a:extLst>
          </p:cNvPr>
          <p:cNvSpPr>
            <a:spLocks noGrp="1"/>
          </p:cNvSpPr>
          <p:nvPr>
            <p:ph idx="4294967295"/>
          </p:nvPr>
        </p:nvSpPr>
        <p:spPr>
          <a:xfrm>
            <a:off x="6528047" y="2420888"/>
            <a:ext cx="5256585" cy="6016203"/>
          </a:xfrm>
        </p:spPr>
        <p:txBody>
          <a:bodyPr>
            <a:normAutofit/>
          </a:bodyPr>
          <a:lstStyle/>
          <a:p>
            <a:pPr marL="0" indent="0">
              <a:buNone/>
            </a:pPr>
            <a:r>
              <a:rPr lang="en-GB" sz="4800" dirty="0"/>
              <a:t>A </a:t>
            </a:r>
            <a:r>
              <a:rPr lang="en-GB" sz="4800" b="1" i="1" u="sng" dirty="0"/>
              <a:t>clause</a:t>
            </a:r>
            <a:r>
              <a:rPr lang="en-GB" sz="4800" dirty="0"/>
              <a:t> is a group of words in a sentence that contains </a:t>
            </a:r>
            <a:r>
              <a:rPr lang="en-GB" sz="4800" b="1" i="1" dirty="0"/>
              <a:t>a subject and a verb.</a:t>
            </a:r>
          </a:p>
        </p:txBody>
      </p:sp>
      <p:pic>
        <p:nvPicPr>
          <p:cNvPr id="5" name="Picture 4" descr="A close up of a mans face&#10;&#10;Description generated with very high confidence">
            <a:extLst>
              <a:ext uri="{FF2B5EF4-FFF2-40B4-BE49-F238E27FC236}">
                <a16:creationId xmlns:a16="http://schemas.microsoft.com/office/drawing/2014/main" id="{65BAEFA8-6112-4B7E-83BD-AB6E199ADAC8}"/>
              </a:ext>
            </a:extLst>
          </p:cNvPr>
          <p:cNvPicPr>
            <a:picLocks noChangeAspect="1"/>
          </p:cNvPicPr>
          <p:nvPr/>
        </p:nvPicPr>
        <p:blipFill rotWithShape="1">
          <a:blip r:embed="rId2">
            <a:extLst>
              <a:ext uri="{28A0092B-C50C-407E-A947-70E740481C1C}">
                <a14:useLocalDpi xmlns:a14="http://schemas.microsoft.com/office/drawing/2010/main" val="0"/>
              </a:ext>
            </a:extLst>
          </a:blip>
          <a:srcRect l="8952" r="16893"/>
          <a:stretch/>
        </p:blipFill>
        <p:spPr>
          <a:xfrm>
            <a:off x="-744" y="0"/>
            <a:ext cx="5760640" cy="6858000"/>
          </a:xfrm>
          <a:prstGeom prst="rect">
            <a:avLst/>
          </a:prstGeom>
        </p:spPr>
      </p:pic>
      <p:sp>
        <p:nvSpPr>
          <p:cNvPr id="6" name="Title 1">
            <a:extLst>
              <a:ext uri="{FF2B5EF4-FFF2-40B4-BE49-F238E27FC236}">
                <a16:creationId xmlns:a16="http://schemas.microsoft.com/office/drawing/2014/main" id="{77CE3DD7-2627-46DC-B22C-B76279683A9B}"/>
              </a:ext>
            </a:extLst>
          </p:cNvPr>
          <p:cNvSpPr txBox="1">
            <a:spLocks/>
          </p:cNvSpPr>
          <p:nvPr/>
        </p:nvSpPr>
        <p:spPr>
          <a:xfrm>
            <a:off x="6528047" y="620688"/>
            <a:ext cx="4921696" cy="13255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n-lt"/>
                <a:ea typeface="+mj-ea"/>
                <a:cs typeface="+mj-cs"/>
              </a:defRPr>
            </a:lvl1pPr>
          </a:lstStyle>
          <a:p>
            <a:r>
              <a:rPr lang="en-GB" dirty="0"/>
              <a:t>Clauses…</a:t>
            </a:r>
          </a:p>
        </p:txBody>
      </p:sp>
    </p:spTree>
    <p:extLst>
      <p:ext uri="{BB962C8B-B14F-4D97-AF65-F5344CB8AC3E}">
        <p14:creationId xmlns:p14="http://schemas.microsoft.com/office/powerpoint/2010/main" val="38658725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ADB8B-A93C-42FE-BF98-CCD2109F6C9D}"/>
              </a:ext>
            </a:extLst>
          </p:cNvPr>
          <p:cNvSpPr>
            <a:spLocks noGrp="1"/>
          </p:cNvSpPr>
          <p:nvPr>
            <p:ph type="title"/>
          </p:nvPr>
        </p:nvSpPr>
        <p:spPr/>
        <p:txBody>
          <a:bodyPr/>
          <a:lstStyle/>
          <a:p>
            <a:r>
              <a:rPr lang="en-GB" dirty="0"/>
              <a:t>An </a:t>
            </a:r>
            <a:r>
              <a:rPr lang="en-GB" i="1" u="sng" dirty="0"/>
              <a:t>independent (main) clause:</a:t>
            </a:r>
          </a:p>
        </p:txBody>
      </p:sp>
      <p:sp>
        <p:nvSpPr>
          <p:cNvPr id="3" name="Content Placeholder 2">
            <a:extLst>
              <a:ext uri="{FF2B5EF4-FFF2-40B4-BE49-F238E27FC236}">
                <a16:creationId xmlns:a16="http://schemas.microsoft.com/office/drawing/2014/main" id="{69043BAE-7FC7-4F4E-9AE9-444C9403184A}"/>
              </a:ext>
            </a:extLst>
          </p:cNvPr>
          <p:cNvSpPr>
            <a:spLocks noGrp="1"/>
          </p:cNvSpPr>
          <p:nvPr>
            <p:ph idx="1"/>
          </p:nvPr>
        </p:nvSpPr>
        <p:spPr/>
        <p:txBody>
          <a:bodyPr/>
          <a:lstStyle/>
          <a:p>
            <a:pPr marL="0" indent="0">
              <a:buNone/>
            </a:pPr>
            <a:r>
              <a:rPr lang="en-GB" sz="3200" dirty="0"/>
              <a:t>represents a complete thought and can stand alone as a sentence.</a:t>
            </a:r>
          </a:p>
          <a:p>
            <a:endParaRPr lang="en-GB" b="1" i="1" dirty="0"/>
          </a:p>
          <a:p>
            <a:pPr marL="0" indent="0" algn="ctr">
              <a:buNone/>
            </a:pPr>
            <a:r>
              <a:rPr lang="en-GB" sz="4000" dirty="0"/>
              <a:t>Santa Claus was happy because I was good.</a:t>
            </a:r>
          </a:p>
          <a:p>
            <a:pPr marL="0" indent="0" algn="ctr">
              <a:buNone/>
            </a:pPr>
            <a:endParaRPr lang="en-GB" sz="3600" dirty="0"/>
          </a:p>
          <a:p>
            <a:pPr marL="0" indent="0" algn="ctr">
              <a:buNone/>
            </a:pPr>
            <a:r>
              <a:rPr lang="en-GB" sz="3600" b="1" i="1" dirty="0"/>
              <a:t>‘</a:t>
            </a:r>
            <a:r>
              <a:rPr lang="en-GB" sz="3600" i="1" dirty="0"/>
              <a:t>Santa Claus was happy</a:t>
            </a:r>
            <a:r>
              <a:rPr lang="en-GB" sz="3600" dirty="0"/>
              <a:t>’ is an </a:t>
            </a:r>
            <a:r>
              <a:rPr lang="en-GB" sz="3600" b="1" i="1" u="sng" dirty="0"/>
              <a:t>independent clause.</a:t>
            </a:r>
          </a:p>
        </p:txBody>
      </p:sp>
      <p:pic>
        <p:nvPicPr>
          <p:cNvPr id="5" name="Picture 4" descr="A close up of a mans face&#10;&#10;Description generated with very high confidence">
            <a:extLst>
              <a:ext uri="{FF2B5EF4-FFF2-40B4-BE49-F238E27FC236}">
                <a16:creationId xmlns:a16="http://schemas.microsoft.com/office/drawing/2014/main" id="{DEEFF49A-843E-4555-AA78-650B716A9FB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857" t="5324" r="19813" b="15350"/>
          <a:stretch/>
        </p:blipFill>
        <p:spPr>
          <a:xfrm>
            <a:off x="10560496" y="230190"/>
            <a:ext cx="1386262" cy="1454595"/>
          </a:xfrm>
          <a:prstGeom prst="ellipse">
            <a:avLst/>
          </a:prstGeom>
        </p:spPr>
      </p:pic>
    </p:spTree>
    <p:extLst>
      <p:ext uri="{BB962C8B-B14F-4D97-AF65-F5344CB8AC3E}">
        <p14:creationId xmlns:p14="http://schemas.microsoft.com/office/powerpoint/2010/main" val="40585187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ADB8B-A93C-42FE-BF98-CCD2109F6C9D}"/>
              </a:ext>
            </a:extLst>
          </p:cNvPr>
          <p:cNvSpPr>
            <a:spLocks noGrp="1"/>
          </p:cNvSpPr>
          <p:nvPr>
            <p:ph type="title"/>
          </p:nvPr>
        </p:nvSpPr>
        <p:spPr/>
        <p:txBody>
          <a:bodyPr/>
          <a:lstStyle/>
          <a:p>
            <a:r>
              <a:rPr lang="en-GB" dirty="0"/>
              <a:t>Two </a:t>
            </a:r>
            <a:r>
              <a:rPr lang="en-GB" i="1" u="sng" dirty="0"/>
              <a:t>independent (main) clauses:</a:t>
            </a:r>
          </a:p>
        </p:txBody>
      </p:sp>
      <p:sp>
        <p:nvSpPr>
          <p:cNvPr id="3" name="Content Placeholder 2">
            <a:extLst>
              <a:ext uri="{FF2B5EF4-FFF2-40B4-BE49-F238E27FC236}">
                <a16:creationId xmlns:a16="http://schemas.microsoft.com/office/drawing/2014/main" id="{69043BAE-7FC7-4F4E-9AE9-444C9403184A}"/>
              </a:ext>
            </a:extLst>
          </p:cNvPr>
          <p:cNvSpPr>
            <a:spLocks noGrp="1"/>
          </p:cNvSpPr>
          <p:nvPr>
            <p:ph idx="1"/>
          </p:nvPr>
        </p:nvSpPr>
        <p:spPr/>
        <p:txBody>
          <a:bodyPr/>
          <a:lstStyle/>
          <a:p>
            <a:pPr marL="0" indent="0">
              <a:buNone/>
            </a:pPr>
            <a:r>
              <a:rPr lang="en-GB" sz="3200" dirty="0"/>
              <a:t>can be joined together by a </a:t>
            </a:r>
            <a:r>
              <a:rPr lang="en-GB" sz="3200" b="1" i="1" u="sng" dirty="0"/>
              <a:t>co-ordinating conjunction</a:t>
            </a:r>
            <a:r>
              <a:rPr lang="en-GB" sz="3200" dirty="0"/>
              <a:t>.</a:t>
            </a:r>
          </a:p>
          <a:p>
            <a:endParaRPr lang="en-GB" b="1" i="1" dirty="0"/>
          </a:p>
          <a:p>
            <a:pPr marL="0" indent="0" algn="ctr">
              <a:buNone/>
            </a:pPr>
            <a:endParaRPr lang="en-GB" sz="4000" dirty="0"/>
          </a:p>
          <a:p>
            <a:pPr marL="0" indent="0" algn="ctr">
              <a:buNone/>
            </a:pPr>
            <a:r>
              <a:rPr lang="en-GB" sz="4000" dirty="0"/>
              <a:t>Santa is jolly. Santa wears red.</a:t>
            </a:r>
          </a:p>
          <a:p>
            <a:pPr marL="0" indent="0" algn="ctr">
              <a:buNone/>
            </a:pPr>
            <a:endParaRPr lang="en-GB" sz="3600" dirty="0"/>
          </a:p>
          <a:p>
            <a:pPr marL="0" indent="0" algn="ctr">
              <a:buNone/>
            </a:pPr>
            <a:r>
              <a:rPr lang="en-GB" sz="4000" dirty="0"/>
              <a:t>Santa is jolly </a:t>
            </a:r>
            <a:r>
              <a:rPr lang="en-GB" sz="4000" b="1" i="1" dirty="0"/>
              <a:t>and</a:t>
            </a:r>
            <a:r>
              <a:rPr lang="en-GB" sz="4000" dirty="0"/>
              <a:t> wears red.</a:t>
            </a:r>
          </a:p>
          <a:p>
            <a:pPr marL="0" indent="0" algn="ctr">
              <a:buNone/>
            </a:pPr>
            <a:endParaRPr lang="en-GB" sz="3600" b="1" i="1" u="sng" dirty="0"/>
          </a:p>
        </p:txBody>
      </p:sp>
      <p:pic>
        <p:nvPicPr>
          <p:cNvPr id="5" name="Picture 4" descr="A close up of a mans face&#10;&#10;Description generated with very high confidence">
            <a:extLst>
              <a:ext uri="{FF2B5EF4-FFF2-40B4-BE49-F238E27FC236}">
                <a16:creationId xmlns:a16="http://schemas.microsoft.com/office/drawing/2014/main" id="{DEEFF49A-843E-4555-AA78-650B716A9FB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857" t="5324" r="19813" b="15350"/>
          <a:stretch/>
        </p:blipFill>
        <p:spPr>
          <a:xfrm>
            <a:off x="10560496" y="230190"/>
            <a:ext cx="1386262" cy="1454595"/>
          </a:xfrm>
          <a:prstGeom prst="ellipse">
            <a:avLst/>
          </a:prstGeom>
        </p:spPr>
      </p:pic>
    </p:spTree>
    <p:extLst>
      <p:ext uri="{BB962C8B-B14F-4D97-AF65-F5344CB8AC3E}">
        <p14:creationId xmlns:p14="http://schemas.microsoft.com/office/powerpoint/2010/main" val="26679189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ADB8B-A93C-42FE-BF98-CCD2109F6C9D}"/>
              </a:ext>
            </a:extLst>
          </p:cNvPr>
          <p:cNvSpPr>
            <a:spLocks noGrp="1"/>
          </p:cNvSpPr>
          <p:nvPr>
            <p:ph type="title"/>
          </p:nvPr>
        </p:nvSpPr>
        <p:spPr/>
        <p:txBody>
          <a:bodyPr/>
          <a:lstStyle/>
          <a:p>
            <a:r>
              <a:rPr lang="en-GB" dirty="0"/>
              <a:t>Co-ordinating Conjunctions: Nosy Fab</a:t>
            </a:r>
            <a:endParaRPr lang="en-GB" i="1" u="sng" dirty="0"/>
          </a:p>
        </p:txBody>
      </p:sp>
      <p:sp>
        <p:nvSpPr>
          <p:cNvPr id="3" name="Content Placeholder 2">
            <a:extLst>
              <a:ext uri="{FF2B5EF4-FFF2-40B4-BE49-F238E27FC236}">
                <a16:creationId xmlns:a16="http://schemas.microsoft.com/office/drawing/2014/main" id="{69043BAE-7FC7-4F4E-9AE9-444C9403184A}"/>
              </a:ext>
            </a:extLst>
          </p:cNvPr>
          <p:cNvSpPr>
            <a:spLocks noGrp="1"/>
          </p:cNvSpPr>
          <p:nvPr>
            <p:ph idx="1"/>
          </p:nvPr>
        </p:nvSpPr>
        <p:spPr>
          <a:xfrm>
            <a:off x="838200" y="4851399"/>
            <a:ext cx="10515600" cy="1325563"/>
          </a:xfrm>
        </p:spPr>
        <p:txBody>
          <a:bodyPr/>
          <a:lstStyle/>
          <a:p>
            <a:pPr marL="0" indent="0">
              <a:buNone/>
            </a:pPr>
            <a:r>
              <a:rPr lang="en-GB" sz="7200" dirty="0"/>
              <a:t>Nor, or, so, yet, for, and, but</a:t>
            </a:r>
          </a:p>
          <a:p>
            <a:endParaRPr lang="en-GB" b="1" i="1" dirty="0"/>
          </a:p>
          <a:p>
            <a:pPr marL="0" indent="0" algn="ctr">
              <a:buNone/>
            </a:pPr>
            <a:endParaRPr lang="en-GB" sz="3600" b="1" i="1" u="sng" dirty="0"/>
          </a:p>
        </p:txBody>
      </p:sp>
      <p:pic>
        <p:nvPicPr>
          <p:cNvPr id="6" name="Picture 5">
            <a:extLst>
              <a:ext uri="{FF2B5EF4-FFF2-40B4-BE49-F238E27FC236}">
                <a16:creationId xmlns:a16="http://schemas.microsoft.com/office/drawing/2014/main" id="{ADCC5885-6797-4224-A587-871A3E2A0F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61899" y="1470149"/>
            <a:ext cx="2026189" cy="3203492"/>
          </a:xfrm>
          <a:prstGeom prst="rect">
            <a:avLst/>
          </a:prstGeom>
        </p:spPr>
      </p:pic>
    </p:spTree>
    <p:extLst>
      <p:ext uri="{BB962C8B-B14F-4D97-AF65-F5344CB8AC3E}">
        <p14:creationId xmlns:p14="http://schemas.microsoft.com/office/powerpoint/2010/main" val="40488493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7D6CF1-8B87-4496-9B27-583B937A764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247" b="4901"/>
          <a:stretch/>
        </p:blipFill>
        <p:spPr>
          <a:xfrm>
            <a:off x="1127447" y="0"/>
            <a:ext cx="9605375" cy="6237312"/>
          </a:xfrm>
          <a:prstGeom prst="rect">
            <a:avLst/>
          </a:prstGeom>
        </p:spPr>
      </p:pic>
    </p:spTree>
    <p:extLst>
      <p:ext uri="{BB962C8B-B14F-4D97-AF65-F5344CB8AC3E}">
        <p14:creationId xmlns:p14="http://schemas.microsoft.com/office/powerpoint/2010/main" val="16365855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F5021B-8BBC-458D-A4CF-7E5642AEEB3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6040" y="0"/>
            <a:ext cx="4848301" cy="6858000"/>
          </a:xfrm>
          <a:prstGeom prst="rect">
            <a:avLst/>
          </a:prstGeom>
        </p:spPr>
      </p:pic>
      <p:pic>
        <p:nvPicPr>
          <p:cNvPr id="5" name="Picture 4">
            <a:extLst>
              <a:ext uri="{FF2B5EF4-FFF2-40B4-BE49-F238E27FC236}">
                <a16:creationId xmlns:a16="http://schemas.microsoft.com/office/drawing/2014/main" id="{482D53FE-64CE-4834-AC58-D6A0854BA8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408" y="0"/>
            <a:ext cx="4848301" cy="6858000"/>
          </a:xfrm>
          <a:prstGeom prst="rect">
            <a:avLst/>
          </a:prstGeom>
        </p:spPr>
      </p:pic>
    </p:spTree>
    <p:extLst>
      <p:ext uri="{BB962C8B-B14F-4D97-AF65-F5344CB8AC3E}">
        <p14:creationId xmlns:p14="http://schemas.microsoft.com/office/powerpoint/2010/main" val="23943607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ADB8B-A93C-42FE-BF98-CCD2109F6C9D}"/>
              </a:ext>
            </a:extLst>
          </p:cNvPr>
          <p:cNvSpPr>
            <a:spLocks noGrp="1"/>
          </p:cNvSpPr>
          <p:nvPr>
            <p:ph type="title"/>
          </p:nvPr>
        </p:nvSpPr>
        <p:spPr/>
        <p:txBody>
          <a:bodyPr/>
          <a:lstStyle/>
          <a:p>
            <a:r>
              <a:rPr lang="en-GB" dirty="0"/>
              <a:t>A </a:t>
            </a:r>
            <a:r>
              <a:rPr lang="en-GB" i="1" u="sng" dirty="0"/>
              <a:t>dependent (subordinate) clause:</a:t>
            </a:r>
          </a:p>
        </p:txBody>
      </p:sp>
      <p:sp>
        <p:nvSpPr>
          <p:cNvPr id="3" name="Content Placeholder 2">
            <a:extLst>
              <a:ext uri="{FF2B5EF4-FFF2-40B4-BE49-F238E27FC236}">
                <a16:creationId xmlns:a16="http://schemas.microsoft.com/office/drawing/2014/main" id="{69043BAE-7FC7-4F4E-9AE9-444C9403184A}"/>
              </a:ext>
            </a:extLst>
          </p:cNvPr>
          <p:cNvSpPr>
            <a:spLocks noGrp="1"/>
          </p:cNvSpPr>
          <p:nvPr>
            <p:ph idx="1"/>
          </p:nvPr>
        </p:nvSpPr>
        <p:spPr/>
        <p:txBody>
          <a:bodyPr/>
          <a:lstStyle/>
          <a:p>
            <a:pPr marL="0" indent="0">
              <a:buNone/>
            </a:pPr>
            <a:r>
              <a:rPr lang="en-GB" sz="3200" dirty="0"/>
              <a:t>does not represent a complete thought and </a:t>
            </a:r>
            <a:r>
              <a:rPr lang="en-GB" sz="3200" b="1" i="1" u="sng" dirty="0"/>
              <a:t>cannot stand alone as a sentence.</a:t>
            </a:r>
          </a:p>
          <a:p>
            <a:endParaRPr lang="en-GB" b="1" i="1" dirty="0"/>
          </a:p>
          <a:p>
            <a:pPr marL="0" indent="0" algn="ctr">
              <a:buNone/>
            </a:pPr>
            <a:r>
              <a:rPr lang="en-GB" sz="4000" dirty="0"/>
              <a:t>Santa Claus was happy because I was good.</a:t>
            </a:r>
          </a:p>
          <a:p>
            <a:pPr marL="0" indent="0" algn="ctr">
              <a:buNone/>
            </a:pPr>
            <a:endParaRPr lang="en-GB" sz="3600" dirty="0"/>
          </a:p>
          <a:p>
            <a:pPr marL="0" indent="0" algn="ctr">
              <a:buNone/>
            </a:pPr>
            <a:r>
              <a:rPr lang="en-GB" sz="3600" b="1" i="1" dirty="0"/>
              <a:t>‘</a:t>
            </a:r>
            <a:r>
              <a:rPr lang="en-GB" sz="3600" i="1" dirty="0"/>
              <a:t>because I was good</a:t>
            </a:r>
            <a:r>
              <a:rPr lang="en-GB" sz="3600" dirty="0"/>
              <a:t>’ is a </a:t>
            </a:r>
            <a:r>
              <a:rPr lang="en-GB" sz="3600" b="1" i="1" u="sng" dirty="0"/>
              <a:t>dependent clause.</a:t>
            </a:r>
          </a:p>
        </p:txBody>
      </p:sp>
      <p:pic>
        <p:nvPicPr>
          <p:cNvPr id="5" name="Picture 4" descr="A close up of a mans face&#10;&#10;Description generated with very high confidence">
            <a:extLst>
              <a:ext uri="{FF2B5EF4-FFF2-40B4-BE49-F238E27FC236}">
                <a16:creationId xmlns:a16="http://schemas.microsoft.com/office/drawing/2014/main" id="{DEEFF49A-843E-4555-AA78-650B716A9FB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857" t="5324" r="19813" b="15350"/>
          <a:stretch/>
        </p:blipFill>
        <p:spPr>
          <a:xfrm>
            <a:off x="10560496" y="230190"/>
            <a:ext cx="1386262" cy="1454595"/>
          </a:xfrm>
          <a:prstGeom prst="ellipse">
            <a:avLst/>
          </a:prstGeom>
        </p:spPr>
      </p:pic>
    </p:spTree>
    <p:extLst>
      <p:ext uri="{BB962C8B-B14F-4D97-AF65-F5344CB8AC3E}">
        <p14:creationId xmlns:p14="http://schemas.microsoft.com/office/powerpoint/2010/main" val="3734166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D30AE-4256-4F3E-99F7-8B84F57FD9EF}"/>
              </a:ext>
            </a:extLst>
          </p:cNvPr>
          <p:cNvSpPr>
            <a:spLocks noGrp="1"/>
          </p:cNvSpPr>
          <p:nvPr>
            <p:ph type="title"/>
          </p:nvPr>
        </p:nvSpPr>
        <p:spPr/>
        <p:txBody>
          <a:bodyPr/>
          <a:lstStyle/>
          <a:p>
            <a:r>
              <a:rPr lang="en-GB" dirty="0"/>
              <a:t>Conjunctions: Because, But, and So*</a:t>
            </a:r>
          </a:p>
        </p:txBody>
      </p:sp>
      <p:sp>
        <p:nvSpPr>
          <p:cNvPr id="3" name="Content Placeholder 2">
            <a:extLst>
              <a:ext uri="{FF2B5EF4-FFF2-40B4-BE49-F238E27FC236}">
                <a16:creationId xmlns:a16="http://schemas.microsoft.com/office/drawing/2014/main" id="{B5FD1899-46AF-416D-84EC-A19CDE733F8C}"/>
              </a:ext>
            </a:extLst>
          </p:cNvPr>
          <p:cNvSpPr>
            <a:spLocks noGrp="1"/>
          </p:cNvSpPr>
          <p:nvPr>
            <p:ph idx="1"/>
          </p:nvPr>
        </p:nvSpPr>
        <p:spPr>
          <a:xfrm>
            <a:off x="838200" y="1690689"/>
            <a:ext cx="10515600" cy="4486274"/>
          </a:xfrm>
        </p:spPr>
        <p:txBody>
          <a:bodyPr>
            <a:normAutofit fontScale="92500" lnSpcReduction="20000"/>
          </a:bodyPr>
          <a:lstStyle/>
          <a:p>
            <a:pPr marL="0" indent="0">
              <a:buNone/>
            </a:pPr>
            <a:r>
              <a:rPr lang="en-GB" dirty="0"/>
              <a:t>Sentence Stem:</a:t>
            </a:r>
          </a:p>
          <a:p>
            <a:pPr marL="0" indent="0">
              <a:buNone/>
            </a:pPr>
            <a:endParaRPr lang="en-GB" dirty="0"/>
          </a:p>
          <a:p>
            <a:pPr marL="0" indent="0">
              <a:buNone/>
            </a:pPr>
            <a:r>
              <a:rPr lang="en-GB" sz="3900" dirty="0"/>
              <a:t>Seeds need light to grow because…</a:t>
            </a:r>
          </a:p>
          <a:p>
            <a:pPr marL="0" indent="0">
              <a:buNone/>
            </a:pPr>
            <a:r>
              <a:rPr lang="en-GB" sz="3900" dirty="0"/>
              <a:t>Seeds need light to grow but…</a:t>
            </a:r>
          </a:p>
          <a:p>
            <a:pPr marL="0" indent="0">
              <a:buNone/>
            </a:pPr>
            <a:r>
              <a:rPr lang="en-GB" sz="3900" dirty="0"/>
              <a:t>Seeds needs light to grow so…</a:t>
            </a:r>
          </a:p>
          <a:p>
            <a:pPr marL="0" indent="0">
              <a:buNone/>
            </a:pPr>
            <a:endParaRPr lang="en-GB" dirty="0"/>
          </a:p>
          <a:p>
            <a:pPr marL="0" indent="0">
              <a:buNone/>
            </a:pPr>
            <a:r>
              <a:rPr lang="en-GB" dirty="0"/>
              <a:t>*Children need content/subject knowledge.</a:t>
            </a:r>
          </a:p>
          <a:p>
            <a:pPr marL="0" indent="0">
              <a:buNone/>
            </a:pPr>
            <a:r>
              <a:rPr lang="en-GB" dirty="0"/>
              <a:t>*Adapt the activities to reflect the content you’re teaching.</a:t>
            </a:r>
          </a:p>
          <a:p>
            <a:pPr marL="0" indent="0">
              <a:buNone/>
            </a:pPr>
            <a:r>
              <a:rPr lang="en-GB" dirty="0"/>
              <a:t>*With younger classes teach one conjunction at a time, if necessary.</a:t>
            </a:r>
          </a:p>
          <a:p>
            <a:pPr marL="0" indent="0">
              <a:buNone/>
            </a:pPr>
            <a:r>
              <a:rPr lang="en-GB" dirty="0"/>
              <a:t>*Make sure you can complete them too!</a:t>
            </a:r>
          </a:p>
        </p:txBody>
      </p:sp>
    </p:spTree>
    <p:extLst>
      <p:ext uri="{BB962C8B-B14F-4D97-AF65-F5344CB8AC3E}">
        <p14:creationId xmlns:p14="http://schemas.microsoft.com/office/powerpoint/2010/main" val="36800581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D30AE-4256-4F3E-99F7-8B84F57FD9EF}"/>
              </a:ext>
            </a:extLst>
          </p:cNvPr>
          <p:cNvSpPr>
            <a:spLocks noGrp="1"/>
          </p:cNvSpPr>
          <p:nvPr>
            <p:ph type="title"/>
          </p:nvPr>
        </p:nvSpPr>
        <p:spPr/>
        <p:txBody>
          <a:bodyPr/>
          <a:lstStyle/>
          <a:p>
            <a:r>
              <a:rPr lang="en-GB" dirty="0"/>
              <a:t>Conjunctions: Because, But, and So</a:t>
            </a:r>
          </a:p>
        </p:txBody>
      </p:sp>
      <p:sp>
        <p:nvSpPr>
          <p:cNvPr id="3" name="Content Placeholder 2">
            <a:extLst>
              <a:ext uri="{FF2B5EF4-FFF2-40B4-BE49-F238E27FC236}">
                <a16:creationId xmlns:a16="http://schemas.microsoft.com/office/drawing/2014/main" id="{B5FD1899-46AF-416D-84EC-A19CDE733F8C}"/>
              </a:ext>
            </a:extLst>
          </p:cNvPr>
          <p:cNvSpPr>
            <a:spLocks noGrp="1"/>
          </p:cNvSpPr>
          <p:nvPr>
            <p:ph idx="1"/>
          </p:nvPr>
        </p:nvSpPr>
        <p:spPr>
          <a:xfrm>
            <a:off x="838200" y="2132855"/>
            <a:ext cx="10515600" cy="4044107"/>
          </a:xfrm>
        </p:spPr>
        <p:txBody>
          <a:bodyPr>
            <a:normAutofit lnSpcReduction="10000"/>
          </a:bodyPr>
          <a:lstStyle/>
          <a:p>
            <a:r>
              <a:rPr lang="en-GB" sz="3600" b="1" i="1" dirty="0"/>
              <a:t>Because</a:t>
            </a:r>
            <a:r>
              <a:rPr lang="en-GB" sz="3600" dirty="0"/>
              <a:t> explains why something is true.</a:t>
            </a:r>
          </a:p>
          <a:p>
            <a:endParaRPr lang="en-GB" sz="3600" dirty="0"/>
          </a:p>
          <a:p>
            <a:r>
              <a:rPr lang="en-GB" sz="3600" b="1" i="1" dirty="0"/>
              <a:t>But</a:t>
            </a:r>
            <a:r>
              <a:rPr lang="en-GB" sz="3600" dirty="0"/>
              <a:t> indicates a change of direction – similar to a U-turn.</a:t>
            </a:r>
          </a:p>
          <a:p>
            <a:endParaRPr lang="en-GB" sz="3600" dirty="0"/>
          </a:p>
          <a:p>
            <a:r>
              <a:rPr lang="en-GB" sz="3600" b="1" i="1" dirty="0"/>
              <a:t>So </a:t>
            </a:r>
            <a:r>
              <a:rPr lang="en-GB" sz="3600" dirty="0"/>
              <a:t>tells us what happens as a result of something else (cause and effect).</a:t>
            </a:r>
          </a:p>
          <a:p>
            <a:pPr marL="0" indent="0">
              <a:buNone/>
            </a:pPr>
            <a:endParaRPr lang="en-GB" dirty="0"/>
          </a:p>
        </p:txBody>
      </p:sp>
    </p:spTree>
    <p:extLst>
      <p:ext uri="{BB962C8B-B14F-4D97-AF65-F5344CB8AC3E}">
        <p14:creationId xmlns:p14="http://schemas.microsoft.com/office/powerpoint/2010/main" val="14717112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D30AE-4256-4F3E-99F7-8B84F57FD9EF}"/>
              </a:ext>
            </a:extLst>
          </p:cNvPr>
          <p:cNvSpPr>
            <a:spLocks noGrp="1"/>
          </p:cNvSpPr>
          <p:nvPr>
            <p:ph type="title"/>
          </p:nvPr>
        </p:nvSpPr>
        <p:spPr/>
        <p:txBody>
          <a:bodyPr/>
          <a:lstStyle/>
          <a:p>
            <a:r>
              <a:rPr lang="en-GB" dirty="0"/>
              <a:t>Your Turn: Because, But, and So</a:t>
            </a:r>
          </a:p>
        </p:txBody>
      </p:sp>
      <p:sp>
        <p:nvSpPr>
          <p:cNvPr id="3" name="Content Placeholder 2">
            <a:extLst>
              <a:ext uri="{FF2B5EF4-FFF2-40B4-BE49-F238E27FC236}">
                <a16:creationId xmlns:a16="http://schemas.microsoft.com/office/drawing/2014/main" id="{B5FD1899-46AF-416D-84EC-A19CDE733F8C}"/>
              </a:ext>
            </a:extLst>
          </p:cNvPr>
          <p:cNvSpPr>
            <a:spLocks noGrp="1"/>
          </p:cNvSpPr>
          <p:nvPr>
            <p:ph idx="1"/>
          </p:nvPr>
        </p:nvSpPr>
        <p:spPr>
          <a:xfrm>
            <a:off x="838200" y="2348880"/>
            <a:ext cx="10515600" cy="3828082"/>
          </a:xfrm>
        </p:spPr>
        <p:txBody>
          <a:bodyPr>
            <a:normAutofit/>
          </a:bodyPr>
          <a:lstStyle/>
          <a:p>
            <a:pPr marL="0" indent="0">
              <a:buNone/>
            </a:pPr>
            <a:r>
              <a:rPr lang="en-GB" dirty="0"/>
              <a:t>Sentence Stem (incomplete):</a:t>
            </a:r>
          </a:p>
          <a:p>
            <a:pPr marL="0" indent="0">
              <a:buNone/>
            </a:pPr>
            <a:endParaRPr lang="en-GB" dirty="0"/>
          </a:p>
          <a:p>
            <a:pPr marL="0" indent="0">
              <a:buNone/>
            </a:pPr>
            <a:r>
              <a:rPr lang="en-GB" sz="3600" dirty="0"/>
              <a:t>Mrs Glennie bought a cat because…</a:t>
            </a:r>
          </a:p>
          <a:p>
            <a:pPr marL="0" indent="0">
              <a:buNone/>
            </a:pPr>
            <a:r>
              <a:rPr lang="en-GB" sz="3600" dirty="0"/>
              <a:t>Mrs Glennie bought a cat but…</a:t>
            </a:r>
          </a:p>
          <a:p>
            <a:pPr marL="0" indent="0">
              <a:buNone/>
            </a:pPr>
            <a:r>
              <a:rPr lang="en-GB" sz="3600" dirty="0"/>
              <a:t>Mrs Glennie bought a cat so…</a:t>
            </a:r>
          </a:p>
          <a:p>
            <a:pPr marL="0" indent="0">
              <a:buNone/>
            </a:pPr>
            <a:endParaRPr lang="en-GB" dirty="0"/>
          </a:p>
        </p:txBody>
      </p:sp>
      <p:pic>
        <p:nvPicPr>
          <p:cNvPr id="5" name="Picture 4">
            <a:extLst>
              <a:ext uri="{FF2B5EF4-FFF2-40B4-BE49-F238E27FC236}">
                <a16:creationId xmlns:a16="http://schemas.microsoft.com/office/drawing/2014/main" id="{B6973C73-DD5E-4882-93BA-B808C4F3EA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0176" y="1253331"/>
            <a:ext cx="4302068" cy="4351338"/>
          </a:xfrm>
          <a:prstGeom prst="rect">
            <a:avLst/>
          </a:prstGeom>
        </p:spPr>
      </p:pic>
    </p:spTree>
    <p:extLst>
      <p:ext uri="{BB962C8B-B14F-4D97-AF65-F5344CB8AC3E}">
        <p14:creationId xmlns:p14="http://schemas.microsoft.com/office/powerpoint/2010/main" val="7717800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D30AE-4256-4F3E-99F7-8B84F57FD9EF}"/>
              </a:ext>
            </a:extLst>
          </p:cNvPr>
          <p:cNvSpPr>
            <a:spLocks noGrp="1"/>
          </p:cNvSpPr>
          <p:nvPr>
            <p:ph type="title"/>
          </p:nvPr>
        </p:nvSpPr>
        <p:spPr/>
        <p:txBody>
          <a:bodyPr/>
          <a:lstStyle/>
          <a:p>
            <a:r>
              <a:rPr lang="en-GB" dirty="0"/>
              <a:t>Subordinating Conjunctions</a:t>
            </a:r>
          </a:p>
        </p:txBody>
      </p:sp>
      <p:sp>
        <p:nvSpPr>
          <p:cNvPr id="4" name="Content Placeholder 3">
            <a:extLst>
              <a:ext uri="{FF2B5EF4-FFF2-40B4-BE49-F238E27FC236}">
                <a16:creationId xmlns:a16="http://schemas.microsoft.com/office/drawing/2014/main" id="{177195F9-2E18-4EAF-A64C-FDACC910D137}"/>
              </a:ext>
            </a:extLst>
          </p:cNvPr>
          <p:cNvSpPr>
            <a:spLocks noGrp="1"/>
          </p:cNvSpPr>
          <p:nvPr>
            <p:ph sz="half" idx="1"/>
          </p:nvPr>
        </p:nvSpPr>
        <p:spPr/>
        <p:txBody>
          <a:bodyPr>
            <a:normAutofit fontScale="92500"/>
          </a:bodyPr>
          <a:lstStyle/>
          <a:p>
            <a:pPr marL="0" indent="0">
              <a:buNone/>
            </a:pPr>
            <a:endParaRPr lang="en-GB" dirty="0"/>
          </a:p>
          <a:p>
            <a:pPr marL="0" indent="0">
              <a:buNone/>
            </a:pPr>
            <a:endParaRPr lang="en-GB" dirty="0"/>
          </a:p>
          <a:p>
            <a:pPr marL="0" indent="0">
              <a:buNone/>
            </a:pPr>
            <a:r>
              <a:rPr lang="en-GB" sz="4400" dirty="0"/>
              <a:t>before, after, if, when</a:t>
            </a:r>
          </a:p>
          <a:p>
            <a:pPr marL="0" indent="0">
              <a:buNone/>
            </a:pPr>
            <a:endParaRPr lang="en-GB" dirty="0"/>
          </a:p>
          <a:p>
            <a:pPr marL="0" indent="0">
              <a:buNone/>
            </a:pPr>
            <a:endParaRPr lang="en-GB" dirty="0"/>
          </a:p>
          <a:p>
            <a:pPr marL="0" indent="0">
              <a:buNone/>
            </a:pPr>
            <a:r>
              <a:rPr lang="en-GB" sz="3600" dirty="0"/>
              <a:t>even though, although, since, while, unless, whenever</a:t>
            </a:r>
          </a:p>
        </p:txBody>
      </p:sp>
      <p:sp>
        <p:nvSpPr>
          <p:cNvPr id="6" name="Content Placeholder 5">
            <a:extLst>
              <a:ext uri="{FF2B5EF4-FFF2-40B4-BE49-F238E27FC236}">
                <a16:creationId xmlns:a16="http://schemas.microsoft.com/office/drawing/2014/main" id="{D43C6313-30DB-4932-9029-7214457DC25D}"/>
              </a:ext>
            </a:extLst>
          </p:cNvPr>
          <p:cNvSpPr>
            <a:spLocks noGrp="1"/>
          </p:cNvSpPr>
          <p:nvPr>
            <p:ph sz="half" idx="2"/>
          </p:nvPr>
        </p:nvSpPr>
        <p:spPr/>
        <p:txBody>
          <a:bodyPr>
            <a:normAutofit fontScale="92500"/>
          </a:bodyPr>
          <a:lstStyle/>
          <a:p>
            <a:pPr marL="0" indent="0">
              <a:buNone/>
            </a:pPr>
            <a:r>
              <a:rPr lang="en-GB" sz="3600" dirty="0"/>
              <a:t>after, although, as, because, before, even if, even though, if, in order that, once, provided that, rather than, since, so that, than, that, though, unless, until, when, whenever, where, whereas, wherever, whether, while,  and why.</a:t>
            </a:r>
          </a:p>
          <a:p>
            <a:endParaRPr lang="en-GB" dirty="0"/>
          </a:p>
        </p:txBody>
      </p:sp>
    </p:spTree>
    <p:extLst>
      <p:ext uri="{BB962C8B-B14F-4D97-AF65-F5344CB8AC3E}">
        <p14:creationId xmlns:p14="http://schemas.microsoft.com/office/powerpoint/2010/main" val="15938060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D30AE-4256-4F3E-99F7-8B84F57FD9EF}"/>
              </a:ext>
            </a:extLst>
          </p:cNvPr>
          <p:cNvSpPr>
            <a:spLocks noGrp="1"/>
          </p:cNvSpPr>
          <p:nvPr>
            <p:ph type="title"/>
          </p:nvPr>
        </p:nvSpPr>
        <p:spPr/>
        <p:txBody>
          <a:bodyPr/>
          <a:lstStyle/>
          <a:p>
            <a:r>
              <a:rPr lang="en-GB" dirty="0"/>
              <a:t>Before, After, When, If</a:t>
            </a:r>
          </a:p>
        </p:txBody>
      </p:sp>
      <p:sp>
        <p:nvSpPr>
          <p:cNvPr id="3" name="Content Placeholder 2">
            <a:extLst>
              <a:ext uri="{FF2B5EF4-FFF2-40B4-BE49-F238E27FC236}">
                <a16:creationId xmlns:a16="http://schemas.microsoft.com/office/drawing/2014/main" id="{B5FD1899-46AF-416D-84EC-A19CDE733F8C}"/>
              </a:ext>
            </a:extLst>
          </p:cNvPr>
          <p:cNvSpPr>
            <a:spLocks noGrp="1"/>
          </p:cNvSpPr>
          <p:nvPr>
            <p:ph idx="1"/>
          </p:nvPr>
        </p:nvSpPr>
        <p:spPr>
          <a:xfrm>
            <a:off x="838200" y="3284984"/>
            <a:ext cx="10515600" cy="3828082"/>
          </a:xfrm>
        </p:spPr>
        <p:txBody>
          <a:bodyPr>
            <a:normAutofit/>
          </a:bodyPr>
          <a:lstStyle/>
          <a:p>
            <a:pPr marL="0" indent="0">
              <a:buNone/>
            </a:pPr>
            <a:r>
              <a:rPr lang="en-GB" sz="4400" b="1" i="1" u="sng" dirty="0"/>
              <a:t>Before</a:t>
            </a:r>
            <a:r>
              <a:rPr lang="en-GB" sz="4400" dirty="0"/>
              <a:t> Goldilocks ate Baby Bear’s porridge…</a:t>
            </a:r>
          </a:p>
          <a:p>
            <a:pPr marL="0" indent="0">
              <a:buNone/>
            </a:pPr>
            <a:r>
              <a:rPr lang="en-GB" sz="4400" b="1" i="1" u="sng" dirty="0"/>
              <a:t>After</a:t>
            </a:r>
            <a:r>
              <a:rPr lang="en-GB" sz="4400" dirty="0"/>
              <a:t> Goldilocks broke Baby Bear’s chair…</a:t>
            </a:r>
          </a:p>
          <a:p>
            <a:pPr marL="0" indent="0">
              <a:buNone/>
            </a:pPr>
            <a:r>
              <a:rPr lang="en-GB" sz="4400" b="1" i="1" u="sng" dirty="0"/>
              <a:t>When</a:t>
            </a:r>
            <a:r>
              <a:rPr lang="en-GB" sz="4400" dirty="0"/>
              <a:t> the Three Bears came home… </a:t>
            </a:r>
          </a:p>
        </p:txBody>
      </p:sp>
      <p:pic>
        <p:nvPicPr>
          <p:cNvPr id="8" name="Picture 7" descr="A close up of a logo&#10;&#10;Description generated with high confidence">
            <a:extLst>
              <a:ext uri="{FF2B5EF4-FFF2-40B4-BE49-F238E27FC236}">
                <a16:creationId xmlns:a16="http://schemas.microsoft.com/office/drawing/2014/main" id="{C65B1085-D3B2-4CA3-94EC-53B97D4F10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5115" y="175454"/>
            <a:ext cx="1298286" cy="2617718"/>
          </a:xfrm>
          <a:prstGeom prst="rect">
            <a:avLst/>
          </a:prstGeom>
        </p:spPr>
      </p:pic>
      <p:pic>
        <p:nvPicPr>
          <p:cNvPr id="10" name="Picture 9" descr="A close up of an animal&#10;&#10;Description generated with very high confidence">
            <a:extLst>
              <a:ext uri="{FF2B5EF4-FFF2-40B4-BE49-F238E27FC236}">
                <a16:creationId xmlns:a16="http://schemas.microsoft.com/office/drawing/2014/main" id="{99F17D99-85FD-437F-AA92-1D26288E728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58151" y="87540"/>
            <a:ext cx="1405464" cy="2705632"/>
          </a:xfrm>
          <a:prstGeom prst="rect">
            <a:avLst/>
          </a:prstGeom>
        </p:spPr>
      </p:pic>
      <p:pic>
        <p:nvPicPr>
          <p:cNvPr id="13" name="Picture 12" descr="A close up of an animal&#10;&#10;Description generated with very high confidence">
            <a:extLst>
              <a:ext uri="{FF2B5EF4-FFF2-40B4-BE49-F238E27FC236}">
                <a16:creationId xmlns:a16="http://schemas.microsoft.com/office/drawing/2014/main" id="{F8026EBA-B644-4C8B-A684-1D87D3106E6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68208" y="1129709"/>
            <a:ext cx="843249" cy="1623323"/>
          </a:xfrm>
          <a:prstGeom prst="rect">
            <a:avLst/>
          </a:prstGeom>
        </p:spPr>
      </p:pic>
    </p:spTree>
    <p:extLst>
      <p:ext uri="{BB962C8B-B14F-4D97-AF65-F5344CB8AC3E}">
        <p14:creationId xmlns:p14="http://schemas.microsoft.com/office/powerpoint/2010/main" val="12614437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D30AE-4256-4F3E-99F7-8B84F57FD9EF}"/>
              </a:ext>
            </a:extLst>
          </p:cNvPr>
          <p:cNvSpPr>
            <a:spLocks noGrp="1"/>
          </p:cNvSpPr>
          <p:nvPr>
            <p:ph type="title"/>
          </p:nvPr>
        </p:nvSpPr>
        <p:spPr/>
        <p:txBody>
          <a:bodyPr/>
          <a:lstStyle/>
          <a:p>
            <a:r>
              <a:rPr lang="en-GB" dirty="0"/>
              <a:t>Your Turn</a:t>
            </a:r>
          </a:p>
        </p:txBody>
      </p:sp>
      <p:sp>
        <p:nvSpPr>
          <p:cNvPr id="3" name="Content Placeholder 2">
            <a:extLst>
              <a:ext uri="{FF2B5EF4-FFF2-40B4-BE49-F238E27FC236}">
                <a16:creationId xmlns:a16="http://schemas.microsoft.com/office/drawing/2014/main" id="{B5FD1899-46AF-416D-84EC-A19CDE733F8C}"/>
              </a:ext>
            </a:extLst>
          </p:cNvPr>
          <p:cNvSpPr>
            <a:spLocks noGrp="1"/>
          </p:cNvSpPr>
          <p:nvPr>
            <p:ph idx="1"/>
          </p:nvPr>
        </p:nvSpPr>
        <p:spPr>
          <a:xfrm>
            <a:off x="838200" y="3284984"/>
            <a:ext cx="10515600" cy="3828082"/>
          </a:xfrm>
        </p:spPr>
        <p:txBody>
          <a:bodyPr>
            <a:normAutofit/>
          </a:bodyPr>
          <a:lstStyle/>
          <a:p>
            <a:pPr marL="0" indent="0">
              <a:buNone/>
            </a:pPr>
            <a:r>
              <a:rPr lang="en-GB" sz="4400" b="1" i="1" u="sng" dirty="0"/>
              <a:t>Since</a:t>
            </a:r>
            <a:r>
              <a:rPr lang="en-GB" sz="4400" dirty="0"/>
              <a:t> Goldilocks ate Baby Bear’s porridge…</a:t>
            </a:r>
          </a:p>
          <a:p>
            <a:pPr marL="0" indent="0">
              <a:buNone/>
            </a:pPr>
            <a:r>
              <a:rPr lang="en-GB" sz="4400" b="1" i="1" u="sng" dirty="0"/>
              <a:t>After</a:t>
            </a:r>
            <a:r>
              <a:rPr lang="en-GB" sz="4400" dirty="0"/>
              <a:t> Goldilocks broke Baby Bear’s chair…</a:t>
            </a:r>
          </a:p>
          <a:p>
            <a:pPr marL="0" indent="0">
              <a:buNone/>
            </a:pPr>
            <a:r>
              <a:rPr lang="en-GB" sz="4400" b="1" i="1" u="sng" dirty="0"/>
              <a:t>Although</a:t>
            </a:r>
            <a:r>
              <a:rPr lang="en-GB" sz="4400" dirty="0"/>
              <a:t> the Three Bears came home… </a:t>
            </a:r>
          </a:p>
        </p:txBody>
      </p:sp>
      <p:pic>
        <p:nvPicPr>
          <p:cNvPr id="8" name="Picture 7" descr="A close up of a logo&#10;&#10;Description generated with high confidence">
            <a:extLst>
              <a:ext uri="{FF2B5EF4-FFF2-40B4-BE49-F238E27FC236}">
                <a16:creationId xmlns:a16="http://schemas.microsoft.com/office/drawing/2014/main" id="{C65B1085-D3B2-4CA3-94EC-53B97D4F10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45115" y="175454"/>
            <a:ext cx="1298286" cy="2617718"/>
          </a:xfrm>
          <a:prstGeom prst="rect">
            <a:avLst/>
          </a:prstGeom>
        </p:spPr>
      </p:pic>
      <p:pic>
        <p:nvPicPr>
          <p:cNvPr id="10" name="Picture 9" descr="A close up of an animal&#10;&#10;Description generated with very high confidence">
            <a:extLst>
              <a:ext uri="{FF2B5EF4-FFF2-40B4-BE49-F238E27FC236}">
                <a16:creationId xmlns:a16="http://schemas.microsoft.com/office/drawing/2014/main" id="{99F17D99-85FD-437F-AA92-1D26288E728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58151" y="87540"/>
            <a:ext cx="1405464" cy="2705632"/>
          </a:xfrm>
          <a:prstGeom prst="rect">
            <a:avLst/>
          </a:prstGeom>
        </p:spPr>
      </p:pic>
      <p:pic>
        <p:nvPicPr>
          <p:cNvPr id="13" name="Picture 12" descr="A close up of an animal&#10;&#10;Description generated with very high confidence">
            <a:extLst>
              <a:ext uri="{FF2B5EF4-FFF2-40B4-BE49-F238E27FC236}">
                <a16:creationId xmlns:a16="http://schemas.microsoft.com/office/drawing/2014/main" id="{F8026EBA-B644-4C8B-A684-1D87D3106E6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68208" y="1129709"/>
            <a:ext cx="843249" cy="1623323"/>
          </a:xfrm>
          <a:prstGeom prst="rect">
            <a:avLst/>
          </a:prstGeom>
        </p:spPr>
      </p:pic>
    </p:spTree>
    <p:extLst>
      <p:ext uri="{BB962C8B-B14F-4D97-AF65-F5344CB8AC3E}">
        <p14:creationId xmlns:p14="http://schemas.microsoft.com/office/powerpoint/2010/main" val="7052283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586B2-E312-492B-9076-EB72A34D3756}"/>
              </a:ext>
            </a:extLst>
          </p:cNvPr>
          <p:cNvSpPr>
            <a:spLocks noGrp="1"/>
          </p:cNvSpPr>
          <p:nvPr>
            <p:ph type="title"/>
          </p:nvPr>
        </p:nvSpPr>
        <p:spPr/>
        <p:txBody>
          <a:bodyPr/>
          <a:lstStyle/>
          <a:p>
            <a:r>
              <a:rPr lang="en-GB" dirty="0"/>
              <a:t>Deliberate Practice Activities can be completed…</a:t>
            </a:r>
          </a:p>
        </p:txBody>
      </p:sp>
      <p:sp>
        <p:nvSpPr>
          <p:cNvPr id="3" name="Content Placeholder 2">
            <a:extLst>
              <a:ext uri="{FF2B5EF4-FFF2-40B4-BE49-F238E27FC236}">
                <a16:creationId xmlns:a16="http://schemas.microsoft.com/office/drawing/2014/main" id="{19E236FB-6445-43C4-9004-7C03935BA46E}"/>
              </a:ext>
            </a:extLst>
          </p:cNvPr>
          <p:cNvSpPr>
            <a:spLocks noGrp="1"/>
          </p:cNvSpPr>
          <p:nvPr>
            <p:ph idx="1"/>
          </p:nvPr>
        </p:nvSpPr>
        <p:spPr>
          <a:xfrm>
            <a:off x="838200" y="2204863"/>
            <a:ext cx="10515600" cy="3972099"/>
          </a:xfrm>
        </p:spPr>
        <p:txBody>
          <a:bodyPr/>
          <a:lstStyle/>
          <a:p>
            <a:r>
              <a:rPr lang="en-GB" dirty="0"/>
              <a:t>Orally, as a whole-class with whiteboards (no board work required)</a:t>
            </a:r>
          </a:p>
          <a:p>
            <a:r>
              <a:rPr lang="en-GB" dirty="0"/>
              <a:t>Orally, as a whole-class with board work and whiteboards</a:t>
            </a:r>
          </a:p>
          <a:p>
            <a:r>
              <a:rPr lang="en-GB" dirty="0"/>
              <a:t>As a Task Map activity during reading lessons</a:t>
            </a:r>
          </a:p>
          <a:p>
            <a:r>
              <a:rPr lang="en-GB" dirty="0"/>
              <a:t>Individually, with answers written in proper sentences</a:t>
            </a:r>
          </a:p>
          <a:p>
            <a:r>
              <a:rPr lang="en-GB" dirty="0"/>
              <a:t>As homework</a:t>
            </a:r>
          </a:p>
          <a:p>
            <a:endParaRPr lang="en-GB" dirty="0"/>
          </a:p>
          <a:p>
            <a:r>
              <a:rPr lang="en-GB" b="1" i="1" u="sng" dirty="0"/>
              <a:t>N.B. wherever possible these activities should use current </a:t>
            </a:r>
            <a:r>
              <a:rPr lang="en-GB" b="1" i="1" u="sng" dirty="0">
                <a:solidFill>
                  <a:srgbClr val="FF0000"/>
                </a:solidFill>
              </a:rPr>
              <a:t>curricular content*</a:t>
            </a:r>
            <a:r>
              <a:rPr lang="en-GB" b="1" i="1" u="sng" dirty="0"/>
              <a:t> and subject knowledge. Let’s look at </a:t>
            </a:r>
            <a:r>
              <a:rPr lang="en-GB" b="1" i="1" u="sng" dirty="0" err="1"/>
              <a:t>CfE</a:t>
            </a:r>
            <a:r>
              <a:rPr lang="en-GB" b="1" i="1" u="sng" dirty="0"/>
              <a:t> content…</a:t>
            </a:r>
          </a:p>
          <a:p>
            <a:endParaRPr lang="en-GB" dirty="0"/>
          </a:p>
        </p:txBody>
      </p:sp>
    </p:spTree>
    <p:extLst>
      <p:ext uri="{BB962C8B-B14F-4D97-AF65-F5344CB8AC3E}">
        <p14:creationId xmlns:p14="http://schemas.microsoft.com/office/powerpoint/2010/main" val="39626684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D30AE-4256-4F3E-99F7-8B84F57FD9EF}"/>
              </a:ext>
            </a:extLst>
          </p:cNvPr>
          <p:cNvSpPr>
            <a:spLocks noGrp="1"/>
          </p:cNvSpPr>
          <p:nvPr>
            <p:ph type="title"/>
          </p:nvPr>
        </p:nvSpPr>
        <p:spPr/>
        <p:txBody>
          <a:bodyPr/>
          <a:lstStyle/>
          <a:p>
            <a:r>
              <a:rPr lang="en-GB" dirty="0"/>
              <a:t>Appositive (+) Noun Phrases</a:t>
            </a:r>
          </a:p>
        </p:txBody>
      </p:sp>
      <p:sp>
        <p:nvSpPr>
          <p:cNvPr id="3" name="Content Placeholder 2">
            <a:extLst>
              <a:ext uri="{FF2B5EF4-FFF2-40B4-BE49-F238E27FC236}">
                <a16:creationId xmlns:a16="http://schemas.microsoft.com/office/drawing/2014/main" id="{B5FD1899-46AF-416D-84EC-A19CDE733F8C}"/>
              </a:ext>
            </a:extLst>
          </p:cNvPr>
          <p:cNvSpPr>
            <a:spLocks noGrp="1"/>
          </p:cNvSpPr>
          <p:nvPr>
            <p:ph idx="1"/>
          </p:nvPr>
        </p:nvSpPr>
        <p:spPr/>
        <p:txBody>
          <a:bodyPr>
            <a:normAutofit fontScale="85000" lnSpcReduction="20000"/>
          </a:bodyPr>
          <a:lstStyle/>
          <a:p>
            <a:pPr marL="0" indent="0">
              <a:lnSpc>
                <a:spcPct val="120000"/>
              </a:lnSpc>
              <a:buNone/>
            </a:pPr>
            <a:r>
              <a:rPr lang="en-GB" sz="3800" dirty="0"/>
              <a:t>Queen Elizabeth, </a:t>
            </a:r>
            <a:r>
              <a:rPr lang="en-GB" sz="3800" b="1" i="1" u="sng" dirty="0"/>
              <a:t>the longest reigning British monarch,-</a:t>
            </a:r>
          </a:p>
          <a:p>
            <a:pPr marL="0" indent="0">
              <a:lnSpc>
                <a:spcPct val="120000"/>
              </a:lnSpc>
              <a:buNone/>
            </a:pPr>
            <a:endParaRPr lang="en-GB" sz="2000" b="1" i="1" dirty="0"/>
          </a:p>
          <a:p>
            <a:pPr marL="0" indent="0">
              <a:lnSpc>
                <a:spcPct val="120000"/>
              </a:lnSpc>
              <a:buNone/>
            </a:pPr>
            <a:r>
              <a:rPr lang="en-GB" sz="3800" dirty="0"/>
              <a:t>Lord Sugar, </a:t>
            </a:r>
            <a:r>
              <a:rPr lang="en-GB" sz="3800" b="1" i="1" u="sng" dirty="0"/>
              <a:t>member of the House of Lords and host of  reality show The Apprentice</a:t>
            </a:r>
            <a:r>
              <a:rPr lang="en-GB" sz="3800" u="sng" dirty="0"/>
              <a:t>,-</a:t>
            </a:r>
          </a:p>
          <a:p>
            <a:pPr marL="0" indent="0">
              <a:lnSpc>
                <a:spcPct val="120000"/>
              </a:lnSpc>
              <a:buNone/>
            </a:pPr>
            <a:endParaRPr lang="en-GB" sz="2000" dirty="0"/>
          </a:p>
          <a:p>
            <a:pPr marL="0" indent="0">
              <a:lnSpc>
                <a:spcPct val="120000"/>
              </a:lnSpc>
              <a:buNone/>
            </a:pPr>
            <a:r>
              <a:rPr lang="en-GB" sz="3800" dirty="0"/>
              <a:t>Edinburgh, </a:t>
            </a:r>
            <a:r>
              <a:rPr lang="en-GB" sz="3800" b="1" i="1" u="sng" dirty="0"/>
              <a:t>the capital city of Scotland</a:t>
            </a:r>
            <a:r>
              <a:rPr lang="en-GB" sz="3800" u="sng" dirty="0"/>
              <a:t>,-</a:t>
            </a:r>
          </a:p>
          <a:p>
            <a:pPr marL="0" indent="0">
              <a:lnSpc>
                <a:spcPct val="120000"/>
              </a:lnSpc>
              <a:buNone/>
            </a:pPr>
            <a:endParaRPr lang="en-GB" sz="2100" dirty="0"/>
          </a:p>
          <a:p>
            <a:pPr marL="0" indent="0">
              <a:lnSpc>
                <a:spcPct val="120000"/>
              </a:lnSpc>
              <a:buNone/>
            </a:pPr>
            <a:r>
              <a:rPr lang="en-GB" sz="3800" dirty="0"/>
              <a:t>Anubis, </a:t>
            </a:r>
            <a:r>
              <a:rPr lang="en-GB" sz="3800" b="1" i="1" u="sng" dirty="0"/>
              <a:t>jackal god and guardian of the dead</a:t>
            </a:r>
            <a:r>
              <a:rPr lang="en-GB" sz="3800" u="sng" dirty="0"/>
              <a:t>,-</a:t>
            </a:r>
          </a:p>
          <a:p>
            <a:pPr marL="0" indent="0">
              <a:buNone/>
            </a:pPr>
            <a:endParaRPr lang="en-GB" sz="4400" dirty="0"/>
          </a:p>
        </p:txBody>
      </p:sp>
    </p:spTree>
    <p:extLst>
      <p:ext uri="{BB962C8B-B14F-4D97-AF65-F5344CB8AC3E}">
        <p14:creationId xmlns:p14="http://schemas.microsoft.com/office/powerpoint/2010/main" val="909405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8CB070A-ED16-475B-84BA-3E7668795B3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92" y="9144"/>
            <a:ext cx="12167616" cy="6839712"/>
          </a:xfrm>
          <a:prstGeom prst="rect">
            <a:avLst/>
          </a:prstGeom>
        </p:spPr>
      </p:pic>
    </p:spTree>
    <p:extLst>
      <p:ext uri="{BB962C8B-B14F-4D97-AF65-F5344CB8AC3E}">
        <p14:creationId xmlns:p14="http://schemas.microsoft.com/office/powerpoint/2010/main" val="36643243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D30AE-4256-4F3E-99F7-8B84F57FD9EF}"/>
              </a:ext>
            </a:extLst>
          </p:cNvPr>
          <p:cNvSpPr>
            <a:spLocks noGrp="1"/>
          </p:cNvSpPr>
          <p:nvPr>
            <p:ph type="title"/>
          </p:nvPr>
        </p:nvSpPr>
        <p:spPr/>
        <p:txBody>
          <a:bodyPr/>
          <a:lstStyle/>
          <a:p>
            <a:r>
              <a:rPr lang="en-GB" dirty="0"/>
              <a:t>Appositive Noun Phrases </a:t>
            </a:r>
          </a:p>
        </p:txBody>
      </p:sp>
      <p:sp>
        <p:nvSpPr>
          <p:cNvPr id="3" name="Content Placeholder 2">
            <a:extLst>
              <a:ext uri="{FF2B5EF4-FFF2-40B4-BE49-F238E27FC236}">
                <a16:creationId xmlns:a16="http://schemas.microsoft.com/office/drawing/2014/main" id="{B5FD1899-46AF-416D-84EC-A19CDE733F8C}"/>
              </a:ext>
            </a:extLst>
          </p:cNvPr>
          <p:cNvSpPr>
            <a:spLocks noGrp="1"/>
          </p:cNvSpPr>
          <p:nvPr>
            <p:ph idx="1"/>
          </p:nvPr>
        </p:nvSpPr>
        <p:spPr>
          <a:xfrm>
            <a:off x="983432" y="2505075"/>
            <a:ext cx="3025552" cy="3684588"/>
          </a:xfrm>
        </p:spPr>
        <p:txBody>
          <a:bodyPr>
            <a:normAutofit/>
          </a:bodyPr>
          <a:lstStyle/>
          <a:p>
            <a:r>
              <a:rPr lang="en-GB" sz="3600" dirty="0"/>
              <a:t>Charlotte</a:t>
            </a:r>
          </a:p>
          <a:p>
            <a:r>
              <a:rPr lang="en-GB" sz="3600" dirty="0"/>
              <a:t>Wilbur</a:t>
            </a:r>
          </a:p>
          <a:p>
            <a:r>
              <a:rPr lang="en-GB" sz="3600" dirty="0"/>
              <a:t>Templeton  </a:t>
            </a:r>
          </a:p>
          <a:p>
            <a:r>
              <a:rPr lang="en-GB" sz="3600" dirty="0"/>
              <a:t>Fern</a:t>
            </a:r>
          </a:p>
          <a:p>
            <a:r>
              <a:rPr lang="en-GB" sz="3600" dirty="0"/>
              <a:t>Henry Fussy</a:t>
            </a:r>
          </a:p>
        </p:txBody>
      </p:sp>
      <p:sp>
        <p:nvSpPr>
          <p:cNvPr id="4" name="Text Placeholder 3">
            <a:extLst>
              <a:ext uri="{FF2B5EF4-FFF2-40B4-BE49-F238E27FC236}">
                <a16:creationId xmlns:a16="http://schemas.microsoft.com/office/drawing/2014/main" id="{706AF897-C5AF-4E3A-A29C-E2CCF4B64278}"/>
              </a:ext>
            </a:extLst>
          </p:cNvPr>
          <p:cNvSpPr>
            <a:spLocks noGrp="1"/>
          </p:cNvSpPr>
          <p:nvPr>
            <p:ph type="body" idx="4294967295"/>
          </p:nvPr>
        </p:nvSpPr>
        <p:spPr>
          <a:xfrm>
            <a:off x="936625" y="1581150"/>
            <a:ext cx="5159375" cy="515938"/>
          </a:xfrm>
        </p:spPr>
        <p:txBody>
          <a:bodyPr>
            <a:normAutofit/>
          </a:bodyPr>
          <a:lstStyle/>
          <a:p>
            <a:pPr marL="0" indent="0">
              <a:buNone/>
            </a:pPr>
            <a:r>
              <a:rPr lang="en-GB" b="1" dirty="0"/>
              <a:t>Characters</a:t>
            </a:r>
          </a:p>
        </p:txBody>
      </p:sp>
      <p:sp>
        <p:nvSpPr>
          <p:cNvPr id="5" name="Text Placeholder 4">
            <a:extLst>
              <a:ext uri="{FF2B5EF4-FFF2-40B4-BE49-F238E27FC236}">
                <a16:creationId xmlns:a16="http://schemas.microsoft.com/office/drawing/2014/main" id="{9CE42132-8F7C-4FC7-A465-C94559DB957F}"/>
              </a:ext>
            </a:extLst>
          </p:cNvPr>
          <p:cNvSpPr>
            <a:spLocks noGrp="1"/>
          </p:cNvSpPr>
          <p:nvPr>
            <p:ph type="body" sz="quarter" idx="4294967295"/>
          </p:nvPr>
        </p:nvSpPr>
        <p:spPr>
          <a:xfrm>
            <a:off x="5176929" y="1581150"/>
            <a:ext cx="5183187" cy="515938"/>
          </a:xfrm>
        </p:spPr>
        <p:txBody>
          <a:bodyPr/>
          <a:lstStyle/>
          <a:p>
            <a:pPr marL="0" indent="0">
              <a:buNone/>
            </a:pPr>
            <a:r>
              <a:rPr lang="en-GB" b="1" dirty="0"/>
              <a:t>Noun Phrases</a:t>
            </a:r>
          </a:p>
        </p:txBody>
      </p:sp>
      <p:sp>
        <p:nvSpPr>
          <p:cNvPr id="6" name="Content Placeholder 5">
            <a:extLst>
              <a:ext uri="{FF2B5EF4-FFF2-40B4-BE49-F238E27FC236}">
                <a16:creationId xmlns:a16="http://schemas.microsoft.com/office/drawing/2014/main" id="{E11595A4-83AF-44AB-A4A5-A477A0069AE5}"/>
              </a:ext>
            </a:extLst>
          </p:cNvPr>
          <p:cNvSpPr>
            <a:spLocks noGrp="1"/>
          </p:cNvSpPr>
          <p:nvPr>
            <p:ph sz="quarter" idx="4294967295"/>
          </p:nvPr>
        </p:nvSpPr>
        <p:spPr>
          <a:xfrm>
            <a:off x="5159896" y="2504456"/>
            <a:ext cx="5183187" cy="3684588"/>
          </a:xfrm>
        </p:spPr>
        <p:txBody>
          <a:bodyPr>
            <a:normAutofit/>
          </a:bodyPr>
          <a:lstStyle/>
          <a:p>
            <a:r>
              <a:rPr lang="en-GB" sz="3600" i="1" dirty="0"/>
              <a:t>Fern’s love interest</a:t>
            </a:r>
          </a:p>
          <a:p>
            <a:r>
              <a:rPr lang="en-GB" sz="3600" i="1" dirty="0"/>
              <a:t>a friendly spider</a:t>
            </a:r>
          </a:p>
          <a:p>
            <a:r>
              <a:rPr lang="en-GB" sz="3600" i="1" dirty="0"/>
              <a:t>a young girl</a:t>
            </a:r>
          </a:p>
          <a:p>
            <a:r>
              <a:rPr lang="en-GB" sz="3600" i="1" dirty="0"/>
              <a:t>an innocent pig</a:t>
            </a:r>
          </a:p>
          <a:p>
            <a:r>
              <a:rPr lang="en-GB" sz="3600" i="1" dirty="0"/>
              <a:t>the </a:t>
            </a:r>
            <a:r>
              <a:rPr lang="en-GB" sz="3600" i="1" dirty="0" err="1"/>
              <a:t>tetartagonist</a:t>
            </a:r>
            <a:r>
              <a:rPr lang="en-GB" sz="3600" i="1" dirty="0"/>
              <a:t> of Charlotte's Web</a:t>
            </a:r>
          </a:p>
          <a:p>
            <a:endParaRPr lang="en-GB" dirty="0"/>
          </a:p>
          <a:p>
            <a:endParaRPr lang="en-GB" dirty="0"/>
          </a:p>
        </p:txBody>
      </p:sp>
      <p:cxnSp>
        <p:nvCxnSpPr>
          <p:cNvPr id="8" name="Straight Arrow Connector 7">
            <a:extLst>
              <a:ext uri="{FF2B5EF4-FFF2-40B4-BE49-F238E27FC236}">
                <a16:creationId xmlns:a16="http://schemas.microsoft.com/office/drawing/2014/main" id="{FC138C4A-C801-A0FC-BB2B-425E07CEBCF1}"/>
              </a:ext>
            </a:extLst>
          </p:cNvPr>
          <p:cNvCxnSpPr>
            <a:cxnSpLocks/>
          </p:cNvCxnSpPr>
          <p:nvPr/>
        </p:nvCxnSpPr>
        <p:spPr>
          <a:xfrm>
            <a:off x="3215680" y="2906713"/>
            <a:ext cx="1961249" cy="1026343"/>
          </a:xfrm>
          <a:prstGeom prst="straightConnector1">
            <a:avLst/>
          </a:prstGeom>
          <a:ln w="76200">
            <a:solidFill>
              <a:srgbClr val="F0679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47943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D30AE-4256-4F3E-99F7-8B84F57FD9EF}"/>
              </a:ext>
            </a:extLst>
          </p:cNvPr>
          <p:cNvSpPr>
            <a:spLocks noGrp="1"/>
          </p:cNvSpPr>
          <p:nvPr>
            <p:ph type="title"/>
          </p:nvPr>
        </p:nvSpPr>
        <p:spPr/>
        <p:txBody>
          <a:bodyPr/>
          <a:lstStyle/>
          <a:p>
            <a:r>
              <a:rPr lang="en-GB" dirty="0">
                <a:solidFill>
                  <a:srgbClr val="29B9D3"/>
                </a:solidFill>
              </a:rPr>
              <a:t>Your Turn: </a:t>
            </a:r>
            <a:r>
              <a:rPr lang="en-GB" dirty="0"/>
              <a:t>Appositive Noun Phrases</a:t>
            </a:r>
          </a:p>
        </p:txBody>
      </p:sp>
      <p:sp>
        <p:nvSpPr>
          <p:cNvPr id="3" name="Content Placeholder 2">
            <a:extLst>
              <a:ext uri="{FF2B5EF4-FFF2-40B4-BE49-F238E27FC236}">
                <a16:creationId xmlns:a16="http://schemas.microsoft.com/office/drawing/2014/main" id="{B5FD1899-46AF-416D-84EC-A19CDE733F8C}"/>
              </a:ext>
            </a:extLst>
          </p:cNvPr>
          <p:cNvSpPr>
            <a:spLocks noGrp="1"/>
          </p:cNvSpPr>
          <p:nvPr>
            <p:ph idx="1"/>
          </p:nvPr>
        </p:nvSpPr>
        <p:spPr>
          <a:xfrm>
            <a:off x="866535" y="2819053"/>
            <a:ext cx="3097560" cy="3370610"/>
          </a:xfrm>
        </p:spPr>
        <p:txBody>
          <a:bodyPr>
            <a:normAutofit/>
          </a:bodyPr>
          <a:lstStyle/>
          <a:p>
            <a:r>
              <a:rPr lang="en-GB" sz="3600" dirty="0"/>
              <a:t>Chewbacca</a:t>
            </a:r>
          </a:p>
          <a:p>
            <a:r>
              <a:rPr lang="en-GB" sz="3600" dirty="0"/>
              <a:t>Han Solo</a:t>
            </a:r>
          </a:p>
          <a:p>
            <a:r>
              <a:rPr lang="en-GB" sz="3600" dirty="0"/>
              <a:t>Yoda</a:t>
            </a:r>
          </a:p>
          <a:p>
            <a:r>
              <a:rPr lang="en-GB" sz="3600" dirty="0"/>
              <a:t>Darth Vader</a:t>
            </a:r>
          </a:p>
          <a:p>
            <a:r>
              <a:rPr lang="en-GB" sz="3600" dirty="0"/>
              <a:t>Princess Leia</a:t>
            </a:r>
          </a:p>
        </p:txBody>
      </p:sp>
      <p:sp>
        <p:nvSpPr>
          <p:cNvPr id="4" name="Text Placeholder 3">
            <a:extLst>
              <a:ext uri="{FF2B5EF4-FFF2-40B4-BE49-F238E27FC236}">
                <a16:creationId xmlns:a16="http://schemas.microsoft.com/office/drawing/2014/main" id="{706AF897-C5AF-4E3A-A29C-E2CCF4B64278}"/>
              </a:ext>
            </a:extLst>
          </p:cNvPr>
          <p:cNvSpPr>
            <a:spLocks noGrp="1"/>
          </p:cNvSpPr>
          <p:nvPr>
            <p:ph type="body" idx="4294967295"/>
          </p:nvPr>
        </p:nvSpPr>
        <p:spPr>
          <a:xfrm>
            <a:off x="866535" y="1718833"/>
            <a:ext cx="5159375" cy="674067"/>
          </a:xfrm>
        </p:spPr>
        <p:txBody>
          <a:bodyPr>
            <a:normAutofit/>
          </a:bodyPr>
          <a:lstStyle/>
          <a:p>
            <a:pPr marL="0" indent="0">
              <a:buNone/>
            </a:pPr>
            <a:r>
              <a:rPr lang="en-GB" b="1" dirty="0"/>
              <a:t>Characters</a:t>
            </a:r>
          </a:p>
        </p:txBody>
      </p:sp>
      <p:sp>
        <p:nvSpPr>
          <p:cNvPr id="5" name="Text Placeholder 4">
            <a:extLst>
              <a:ext uri="{FF2B5EF4-FFF2-40B4-BE49-F238E27FC236}">
                <a16:creationId xmlns:a16="http://schemas.microsoft.com/office/drawing/2014/main" id="{9CE42132-8F7C-4FC7-A465-C94559DB957F}"/>
              </a:ext>
            </a:extLst>
          </p:cNvPr>
          <p:cNvSpPr>
            <a:spLocks noGrp="1"/>
          </p:cNvSpPr>
          <p:nvPr>
            <p:ph type="body" sz="quarter" idx="4294967295"/>
          </p:nvPr>
        </p:nvSpPr>
        <p:spPr>
          <a:xfrm>
            <a:off x="5879976" y="1675874"/>
            <a:ext cx="5183187" cy="515938"/>
          </a:xfrm>
        </p:spPr>
        <p:txBody>
          <a:bodyPr/>
          <a:lstStyle/>
          <a:p>
            <a:pPr marL="0" indent="0">
              <a:buNone/>
            </a:pPr>
            <a:r>
              <a:rPr lang="en-GB" b="1" dirty="0"/>
              <a:t>Noun Phrases</a:t>
            </a:r>
          </a:p>
        </p:txBody>
      </p:sp>
      <p:sp>
        <p:nvSpPr>
          <p:cNvPr id="6" name="Content Placeholder 5">
            <a:extLst>
              <a:ext uri="{FF2B5EF4-FFF2-40B4-BE49-F238E27FC236}">
                <a16:creationId xmlns:a16="http://schemas.microsoft.com/office/drawing/2014/main" id="{E11595A4-83AF-44AB-A4A5-A477A0069AE5}"/>
              </a:ext>
            </a:extLst>
          </p:cNvPr>
          <p:cNvSpPr>
            <a:spLocks noGrp="1"/>
          </p:cNvSpPr>
          <p:nvPr>
            <p:ph sz="quarter" idx="4294967295"/>
          </p:nvPr>
        </p:nvSpPr>
        <p:spPr>
          <a:xfrm>
            <a:off x="7008813" y="2505075"/>
            <a:ext cx="5183187" cy="3684588"/>
          </a:xfrm>
        </p:spPr>
        <p:txBody>
          <a:bodyPr>
            <a:normAutofit/>
          </a:bodyPr>
          <a:lstStyle/>
          <a:p>
            <a:endParaRPr lang="en-GB" dirty="0"/>
          </a:p>
          <a:p>
            <a:endParaRPr lang="en-GB" dirty="0"/>
          </a:p>
        </p:txBody>
      </p:sp>
    </p:spTree>
    <p:extLst>
      <p:ext uri="{BB962C8B-B14F-4D97-AF65-F5344CB8AC3E}">
        <p14:creationId xmlns:p14="http://schemas.microsoft.com/office/powerpoint/2010/main" val="31091426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D30AE-4256-4F3E-99F7-8B84F57FD9EF}"/>
              </a:ext>
            </a:extLst>
          </p:cNvPr>
          <p:cNvSpPr>
            <a:spLocks noGrp="1"/>
          </p:cNvSpPr>
          <p:nvPr>
            <p:ph type="title"/>
          </p:nvPr>
        </p:nvSpPr>
        <p:spPr/>
        <p:txBody>
          <a:bodyPr/>
          <a:lstStyle/>
          <a:p>
            <a:r>
              <a:rPr lang="en-GB" dirty="0"/>
              <a:t>Putting it all together: Sentence Combining</a:t>
            </a:r>
          </a:p>
        </p:txBody>
      </p:sp>
      <p:sp>
        <p:nvSpPr>
          <p:cNvPr id="3" name="Content Placeholder 2">
            <a:extLst>
              <a:ext uri="{FF2B5EF4-FFF2-40B4-BE49-F238E27FC236}">
                <a16:creationId xmlns:a16="http://schemas.microsoft.com/office/drawing/2014/main" id="{B5FD1899-46AF-416D-84EC-A19CDE733F8C}"/>
              </a:ext>
            </a:extLst>
          </p:cNvPr>
          <p:cNvSpPr>
            <a:spLocks noGrp="1"/>
          </p:cNvSpPr>
          <p:nvPr>
            <p:ph idx="1"/>
          </p:nvPr>
        </p:nvSpPr>
        <p:spPr>
          <a:xfrm>
            <a:off x="838200" y="2348880"/>
            <a:ext cx="6841976" cy="4351338"/>
          </a:xfrm>
        </p:spPr>
        <p:txBody>
          <a:bodyPr>
            <a:normAutofit/>
          </a:bodyPr>
          <a:lstStyle/>
          <a:p>
            <a:pPr marL="0" indent="0">
              <a:buNone/>
            </a:pPr>
            <a:r>
              <a:rPr lang="en-GB" sz="4400" dirty="0"/>
              <a:t>Baby Yoda is small and cute.</a:t>
            </a:r>
          </a:p>
          <a:p>
            <a:pPr marL="0" indent="0">
              <a:buNone/>
            </a:pPr>
            <a:r>
              <a:rPr lang="en-GB" sz="4400" dirty="0"/>
              <a:t>Baby Yoda is 50 years old.</a:t>
            </a:r>
          </a:p>
          <a:p>
            <a:pPr marL="0" indent="0">
              <a:buNone/>
            </a:pPr>
            <a:r>
              <a:rPr lang="en-GB" sz="4400" dirty="0"/>
              <a:t>His real name is </a:t>
            </a:r>
            <a:r>
              <a:rPr lang="en-GB" sz="4400" i="1" dirty="0"/>
              <a:t>Din </a:t>
            </a:r>
            <a:r>
              <a:rPr lang="en-GB" sz="4400" i="1" dirty="0" err="1"/>
              <a:t>Grogu</a:t>
            </a:r>
            <a:r>
              <a:rPr lang="en-GB" sz="4400" dirty="0"/>
              <a:t>.</a:t>
            </a:r>
          </a:p>
          <a:p>
            <a:pPr marL="0" indent="0">
              <a:buNone/>
            </a:pPr>
            <a:r>
              <a:rPr lang="en-GB" sz="4400" dirty="0"/>
              <a:t>People underestimate Baby Yoda.</a:t>
            </a:r>
          </a:p>
        </p:txBody>
      </p:sp>
      <p:pic>
        <p:nvPicPr>
          <p:cNvPr id="1026" name="Picture 2" descr="SPOILER: Baby Yoda's Real Name Has Finally Been Revealed | Hypebeast">
            <a:extLst>
              <a:ext uri="{FF2B5EF4-FFF2-40B4-BE49-F238E27FC236}">
                <a16:creationId xmlns:a16="http://schemas.microsoft.com/office/drawing/2014/main" id="{0067C26F-7923-8D34-2903-A22BE8129E7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105"/>
          <a:stretch/>
        </p:blipFill>
        <p:spPr bwMode="auto">
          <a:xfrm>
            <a:off x="8015721" y="2348880"/>
            <a:ext cx="3312368" cy="2232248"/>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4387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D30AE-4256-4F3E-99F7-8B84F57FD9EF}"/>
              </a:ext>
            </a:extLst>
          </p:cNvPr>
          <p:cNvSpPr>
            <a:spLocks noGrp="1"/>
          </p:cNvSpPr>
          <p:nvPr>
            <p:ph type="title"/>
          </p:nvPr>
        </p:nvSpPr>
        <p:spPr>
          <a:xfrm>
            <a:off x="838201" y="365125"/>
            <a:ext cx="5251316" cy="1807305"/>
          </a:xfrm>
        </p:spPr>
        <p:txBody>
          <a:bodyPr>
            <a:normAutofit/>
          </a:bodyPr>
          <a:lstStyle/>
          <a:p>
            <a:r>
              <a:rPr lang="en-GB" sz="4100"/>
              <a:t>Putting it all together: Sentence Combining</a:t>
            </a:r>
          </a:p>
        </p:txBody>
      </p:sp>
      <p:sp>
        <p:nvSpPr>
          <p:cNvPr id="3" name="Content Placeholder 2">
            <a:extLst>
              <a:ext uri="{FF2B5EF4-FFF2-40B4-BE49-F238E27FC236}">
                <a16:creationId xmlns:a16="http://schemas.microsoft.com/office/drawing/2014/main" id="{B5FD1899-46AF-416D-84EC-A19CDE733F8C}"/>
              </a:ext>
            </a:extLst>
          </p:cNvPr>
          <p:cNvSpPr>
            <a:spLocks noGrp="1"/>
          </p:cNvSpPr>
          <p:nvPr>
            <p:ph idx="1"/>
          </p:nvPr>
        </p:nvSpPr>
        <p:spPr>
          <a:xfrm>
            <a:off x="838200" y="2333297"/>
            <a:ext cx="4619621" cy="3843666"/>
          </a:xfrm>
        </p:spPr>
        <p:txBody>
          <a:bodyPr>
            <a:normAutofit fontScale="92500"/>
          </a:bodyPr>
          <a:lstStyle/>
          <a:p>
            <a:pPr marL="0" indent="0">
              <a:buNone/>
            </a:pPr>
            <a:r>
              <a:rPr lang="en-GB" sz="4000" dirty="0"/>
              <a:t>Although Baby Yoda, also known by his real name, </a:t>
            </a:r>
            <a:r>
              <a:rPr lang="en-GB" sz="4000" i="1" dirty="0"/>
              <a:t>Din </a:t>
            </a:r>
            <a:r>
              <a:rPr lang="en-GB" sz="4000" i="1" dirty="0" err="1"/>
              <a:t>Grogu</a:t>
            </a:r>
            <a:r>
              <a:rPr lang="en-GB" sz="4000" dirty="0"/>
              <a:t>, is fifty years old, people underestimate him because he is small and cute.</a:t>
            </a:r>
          </a:p>
        </p:txBody>
      </p:sp>
      <p:pic>
        <p:nvPicPr>
          <p:cNvPr id="4" name="Picture 2" descr="SPOILER: Baby Yoda's Real Name Has Finally Been Revealed | Hypebeast">
            <a:extLst>
              <a:ext uri="{FF2B5EF4-FFF2-40B4-BE49-F238E27FC236}">
                <a16:creationId xmlns:a16="http://schemas.microsoft.com/office/drawing/2014/main" id="{0D0704C7-EB98-48F7-0985-F96436698CF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0108" r="21855" b="-1"/>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3859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B2B19-89B0-4931-B05E-918E99D3E319}"/>
              </a:ext>
            </a:extLst>
          </p:cNvPr>
          <p:cNvSpPr>
            <a:spLocks noGrp="1"/>
          </p:cNvSpPr>
          <p:nvPr>
            <p:ph type="title"/>
          </p:nvPr>
        </p:nvSpPr>
        <p:spPr/>
        <p:txBody>
          <a:bodyPr/>
          <a:lstStyle/>
          <a:p>
            <a:r>
              <a:rPr lang="en-GB" dirty="0">
                <a:solidFill>
                  <a:srgbClr val="29B9D3"/>
                </a:solidFill>
              </a:rPr>
              <a:t>Your turn: </a:t>
            </a:r>
            <a:r>
              <a:rPr lang="en-GB" dirty="0"/>
              <a:t>Sentence Combining</a:t>
            </a:r>
          </a:p>
        </p:txBody>
      </p:sp>
      <p:sp>
        <p:nvSpPr>
          <p:cNvPr id="3" name="Content Placeholder 2">
            <a:extLst>
              <a:ext uri="{FF2B5EF4-FFF2-40B4-BE49-F238E27FC236}">
                <a16:creationId xmlns:a16="http://schemas.microsoft.com/office/drawing/2014/main" id="{C5F471C0-D355-4BE6-AD75-12C27F6B56AF}"/>
              </a:ext>
            </a:extLst>
          </p:cNvPr>
          <p:cNvSpPr>
            <a:spLocks noGrp="1"/>
          </p:cNvSpPr>
          <p:nvPr>
            <p:ph idx="1"/>
          </p:nvPr>
        </p:nvSpPr>
        <p:spPr/>
        <p:txBody>
          <a:bodyPr/>
          <a:lstStyle/>
          <a:p>
            <a:r>
              <a:rPr lang="en-GB" sz="3600" dirty="0"/>
              <a:t>France is more than twice the size of Britain.</a:t>
            </a:r>
          </a:p>
          <a:p>
            <a:r>
              <a:rPr lang="en-GB" sz="3600" dirty="0"/>
              <a:t>France has fewer people in it.</a:t>
            </a:r>
          </a:p>
          <a:p>
            <a:r>
              <a:rPr lang="en-GB" sz="3600" dirty="0"/>
              <a:t>France is a popular tourist destination.</a:t>
            </a:r>
          </a:p>
          <a:p>
            <a:r>
              <a:rPr lang="en-GB" sz="3600" dirty="0"/>
              <a:t>France is one of the most beautiful countries in Europe</a:t>
            </a:r>
            <a:r>
              <a:rPr lang="en-GB" dirty="0"/>
              <a:t>.</a:t>
            </a:r>
          </a:p>
          <a:p>
            <a:endParaRPr lang="en-GB" dirty="0"/>
          </a:p>
          <a:p>
            <a:endParaRPr lang="en-GB" dirty="0"/>
          </a:p>
        </p:txBody>
      </p:sp>
      <p:pic>
        <p:nvPicPr>
          <p:cNvPr id="5" name="Picture 4">
            <a:extLst>
              <a:ext uri="{FF2B5EF4-FFF2-40B4-BE49-F238E27FC236}">
                <a16:creationId xmlns:a16="http://schemas.microsoft.com/office/drawing/2014/main" id="{6699BB01-60D4-451D-B71A-5A89A55F16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368" y="4941168"/>
            <a:ext cx="3197502" cy="1712826"/>
          </a:xfrm>
          <a:prstGeom prst="rect">
            <a:avLst/>
          </a:prstGeom>
        </p:spPr>
      </p:pic>
    </p:spTree>
    <p:extLst>
      <p:ext uri="{BB962C8B-B14F-4D97-AF65-F5344CB8AC3E}">
        <p14:creationId xmlns:p14="http://schemas.microsoft.com/office/powerpoint/2010/main" val="33503394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B2B19-89B0-4931-B05E-918E99D3E319}"/>
              </a:ext>
            </a:extLst>
          </p:cNvPr>
          <p:cNvSpPr>
            <a:spLocks noGrp="1"/>
          </p:cNvSpPr>
          <p:nvPr>
            <p:ph type="title"/>
          </p:nvPr>
        </p:nvSpPr>
        <p:spPr/>
        <p:txBody>
          <a:bodyPr/>
          <a:lstStyle/>
          <a:p>
            <a:r>
              <a:rPr lang="en-GB">
                <a:solidFill>
                  <a:srgbClr val="29B9D3"/>
                </a:solidFill>
              </a:rPr>
              <a:t>Your turn: </a:t>
            </a:r>
            <a:r>
              <a:rPr lang="en-GB"/>
              <a:t>Sentence </a:t>
            </a:r>
            <a:r>
              <a:rPr lang="en-GB" dirty="0"/>
              <a:t>Combining</a:t>
            </a:r>
          </a:p>
        </p:txBody>
      </p:sp>
      <p:sp>
        <p:nvSpPr>
          <p:cNvPr id="3" name="Content Placeholder 2">
            <a:extLst>
              <a:ext uri="{FF2B5EF4-FFF2-40B4-BE49-F238E27FC236}">
                <a16:creationId xmlns:a16="http://schemas.microsoft.com/office/drawing/2014/main" id="{C5F471C0-D355-4BE6-AD75-12C27F6B56AF}"/>
              </a:ext>
            </a:extLst>
          </p:cNvPr>
          <p:cNvSpPr>
            <a:spLocks noGrp="1"/>
          </p:cNvSpPr>
          <p:nvPr>
            <p:ph idx="1"/>
          </p:nvPr>
        </p:nvSpPr>
        <p:spPr>
          <a:xfrm>
            <a:off x="335360" y="1844824"/>
            <a:ext cx="10515600" cy="4351338"/>
          </a:xfrm>
        </p:spPr>
        <p:txBody>
          <a:bodyPr>
            <a:normAutofit fontScale="85000" lnSpcReduction="20000"/>
          </a:bodyPr>
          <a:lstStyle/>
          <a:p>
            <a:r>
              <a:rPr lang="en-GB" sz="3600" dirty="0"/>
              <a:t>France, a popular tourist destination and one of the most beautiful countries in Europe, is more than twice the size of Britain but has fewer people in it.</a:t>
            </a:r>
          </a:p>
          <a:p>
            <a:endParaRPr lang="en-GB" sz="3600" dirty="0"/>
          </a:p>
          <a:p>
            <a:r>
              <a:rPr lang="en-GB" sz="3600" dirty="0"/>
              <a:t>While France, a popular tourist destination and one of the most beautiful countries in Europe, is more than twice the size of Britain, it has fewer people in it.</a:t>
            </a:r>
          </a:p>
          <a:p>
            <a:endParaRPr lang="en-GB" sz="3600" dirty="0"/>
          </a:p>
          <a:p>
            <a:r>
              <a:rPr lang="en-GB" sz="3600" dirty="0"/>
              <a:t>France is a popular tourist destination and one of the most beautiful countries in Europe, however, while it is more than twice the size of Britain, it has a smaller population.</a:t>
            </a:r>
          </a:p>
          <a:p>
            <a:endParaRPr lang="en-GB" sz="3600" dirty="0"/>
          </a:p>
          <a:p>
            <a:endParaRPr lang="en-GB" sz="3600" dirty="0"/>
          </a:p>
          <a:p>
            <a:pPr marL="0" indent="0">
              <a:buNone/>
            </a:pPr>
            <a:endParaRPr lang="en-GB" dirty="0"/>
          </a:p>
          <a:p>
            <a:endParaRPr lang="en-GB" dirty="0"/>
          </a:p>
        </p:txBody>
      </p:sp>
      <p:pic>
        <p:nvPicPr>
          <p:cNvPr id="5" name="Picture 4">
            <a:extLst>
              <a:ext uri="{FF2B5EF4-FFF2-40B4-BE49-F238E27FC236}">
                <a16:creationId xmlns:a16="http://schemas.microsoft.com/office/drawing/2014/main" id="{6699BB01-60D4-451D-B71A-5A89A55F16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44272" y="-15942"/>
            <a:ext cx="3197502" cy="1712826"/>
          </a:xfrm>
          <a:prstGeom prst="rect">
            <a:avLst/>
          </a:prstGeom>
        </p:spPr>
      </p:pic>
    </p:spTree>
    <p:extLst>
      <p:ext uri="{BB962C8B-B14F-4D97-AF65-F5344CB8AC3E}">
        <p14:creationId xmlns:p14="http://schemas.microsoft.com/office/powerpoint/2010/main" val="26393665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15939-128F-4B44-935D-96FEE2C3DB3A}"/>
              </a:ext>
            </a:extLst>
          </p:cNvPr>
          <p:cNvSpPr>
            <a:spLocks noGrp="1"/>
          </p:cNvSpPr>
          <p:nvPr>
            <p:ph type="title"/>
          </p:nvPr>
        </p:nvSpPr>
        <p:spPr/>
        <p:txBody>
          <a:bodyPr/>
          <a:lstStyle/>
          <a:p>
            <a:r>
              <a:rPr lang="en-GB" dirty="0"/>
              <a:t>Sentence Expansion and Summarising</a:t>
            </a:r>
          </a:p>
        </p:txBody>
      </p:sp>
      <p:sp>
        <p:nvSpPr>
          <p:cNvPr id="3" name="Content Placeholder 2">
            <a:extLst>
              <a:ext uri="{FF2B5EF4-FFF2-40B4-BE49-F238E27FC236}">
                <a16:creationId xmlns:a16="http://schemas.microsoft.com/office/drawing/2014/main" id="{1455547A-C1D5-4A2E-9011-9AD8F605CC86}"/>
              </a:ext>
            </a:extLst>
          </p:cNvPr>
          <p:cNvSpPr>
            <a:spLocks noGrp="1"/>
          </p:cNvSpPr>
          <p:nvPr>
            <p:ph idx="1"/>
          </p:nvPr>
        </p:nvSpPr>
        <p:spPr>
          <a:xfrm>
            <a:off x="838200" y="1988840"/>
            <a:ext cx="10515600" cy="4351338"/>
          </a:xfrm>
        </p:spPr>
        <p:txBody>
          <a:bodyPr>
            <a:normAutofit fontScale="92500" lnSpcReduction="10000"/>
          </a:bodyPr>
          <a:lstStyle/>
          <a:p>
            <a:r>
              <a:rPr lang="en-GB" sz="3600" dirty="0"/>
              <a:t>Start with a </a:t>
            </a:r>
            <a:r>
              <a:rPr lang="en-GB" sz="3600" b="1" i="1" dirty="0"/>
              <a:t>kernel sentence </a:t>
            </a:r>
            <a:r>
              <a:rPr lang="en-GB" sz="3600" dirty="0"/>
              <a:t>(brief but complete)</a:t>
            </a:r>
          </a:p>
          <a:p>
            <a:endParaRPr lang="en-GB" sz="1050" dirty="0"/>
          </a:p>
          <a:p>
            <a:r>
              <a:rPr lang="en-GB" sz="3600" dirty="0"/>
              <a:t>Display a list of question words to respond to:                             </a:t>
            </a:r>
          </a:p>
          <a:p>
            <a:pPr marL="0" indent="0">
              <a:buNone/>
            </a:pPr>
            <a:r>
              <a:rPr lang="en-GB" sz="3600" b="1" i="1" dirty="0"/>
              <a:t>   Who?, What?, When?, Where?, Why? </a:t>
            </a:r>
            <a:r>
              <a:rPr lang="en-GB" sz="3600" dirty="0"/>
              <a:t>and</a:t>
            </a:r>
            <a:r>
              <a:rPr lang="en-GB" sz="3600" b="1" i="1" dirty="0"/>
              <a:t> How?.</a:t>
            </a:r>
          </a:p>
          <a:p>
            <a:pPr marL="0" indent="0">
              <a:buNone/>
            </a:pPr>
            <a:endParaRPr lang="en-GB" sz="1900" b="1" i="1" dirty="0"/>
          </a:p>
          <a:p>
            <a:r>
              <a:rPr lang="en-GB" sz="3600" dirty="0"/>
              <a:t>Children are going to </a:t>
            </a:r>
            <a:r>
              <a:rPr lang="en-GB" sz="3600" b="1" i="1" dirty="0"/>
              <a:t>take notes</a:t>
            </a:r>
            <a:r>
              <a:rPr lang="en-GB" sz="3600" dirty="0"/>
              <a:t>, then convert their notes into a complete sentence. </a:t>
            </a:r>
          </a:p>
          <a:p>
            <a:endParaRPr lang="en-GB" sz="1300" dirty="0"/>
          </a:p>
          <a:p>
            <a:r>
              <a:rPr lang="en-GB" sz="3600" dirty="0"/>
              <a:t>Revise how to take notes with them first e.g. </a:t>
            </a:r>
            <a:r>
              <a:rPr lang="en-GB" sz="3600" b="1" i="1" dirty="0"/>
              <a:t>key words, phrases, abbreviations, symbols etc.</a:t>
            </a:r>
          </a:p>
        </p:txBody>
      </p:sp>
    </p:spTree>
    <p:extLst>
      <p:ext uri="{BB962C8B-B14F-4D97-AF65-F5344CB8AC3E}">
        <p14:creationId xmlns:p14="http://schemas.microsoft.com/office/powerpoint/2010/main" val="37032063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FA2E52-5699-4C60-88C7-643635207A3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21432"/>
            <a:ext cx="3969651" cy="5615136"/>
          </a:xfrm>
          <a:prstGeom prst="rect">
            <a:avLst/>
          </a:prstGeom>
        </p:spPr>
      </p:pic>
      <p:pic>
        <p:nvPicPr>
          <p:cNvPr id="5" name="Picture 4" descr="A close up of a logo&#10;&#10;Description generated with very high confidence">
            <a:extLst>
              <a:ext uri="{FF2B5EF4-FFF2-40B4-BE49-F238E27FC236}">
                <a16:creationId xmlns:a16="http://schemas.microsoft.com/office/drawing/2014/main" id="{3F9BBD5A-1CEF-417D-AE8E-C320587683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11174" y="621432"/>
            <a:ext cx="3969651" cy="5615135"/>
          </a:xfrm>
          <a:prstGeom prst="rect">
            <a:avLst/>
          </a:prstGeom>
        </p:spPr>
      </p:pic>
      <p:pic>
        <p:nvPicPr>
          <p:cNvPr id="7" name="Picture 6" descr="A close up of a logo&#10;&#10;Description generated with very high confidence">
            <a:extLst>
              <a:ext uri="{FF2B5EF4-FFF2-40B4-BE49-F238E27FC236}">
                <a16:creationId xmlns:a16="http://schemas.microsoft.com/office/drawing/2014/main" id="{8A151B1A-2E83-4EDB-B200-07F205384A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22348" y="621433"/>
            <a:ext cx="3969651" cy="5615136"/>
          </a:xfrm>
          <a:prstGeom prst="rect">
            <a:avLst/>
          </a:prstGeom>
        </p:spPr>
      </p:pic>
    </p:spTree>
    <p:extLst>
      <p:ext uri="{BB962C8B-B14F-4D97-AF65-F5344CB8AC3E}">
        <p14:creationId xmlns:p14="http://schemas.microsoft.com/office/powerpoint/2010/main" val="11608354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at sitting on a table&#10;&#10;Description generated with high confidence">
            <a:extLst>
              <a:ext uri="{FF2B5EF4-FFF2-40B4-BE49-F238E27FC236}">
                <a16:creationId xmlns:a16="http://schemas.microsoft.com/office/drawing/2014/main" id="{03C0FD2D-A202-4CD8-8620-D2135046EC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06" y="-12948"/>
            <a:ext cx="5898282" cy="8870286"/>
          </a:xfrm>
          <a:prstGeom prst="rect">
            <a:avLst/>
          </a:prstGeom>
        </p:spPr>
      </p:pic>
      <p:grpSp>
        <p:nvGrpSpPr>
          <p:cNvPr id="12" name="Group 11">
            <a:extLst>
              <a:ext uri="{FF2B5EF4-FFF2-40B4-BE49-F238E27FC236}">
                <a16:creationId xmlns:a16="http://schemas.microsoft.com/office/drawing/2014/main" id="{2661DD3B-7732-4F43-9831-F833599A5C4A}"/>
              </a:ext>
            </a:extLst>
          </p:cNvPr>
          <p:cNvGrpSpPr/>
          <p:nvPr/>
        </p:nvGrpSpPr>
        <p:grpSpPr>
          <a:xfrm>
            <a:off x="5884912" y="0"/>
            <a:ext cx="6307088" cy="6858000"/>
            <a:chOff x="5884912" y="0"/>
            <a:chExt cx="5417372" cy="5772205"/>
          </a:xfrm>
        </p:grpSpPr>
        <p:pic>
          <p:nvPicPr>
            <p:cNvPr id="7" name="Picture 6">
              <a:extLst>
                <a:ext uri="{FF2B5EF4-FFF2-40B4-BE49-F238E27FC236}">
                  <a16:creationId xmlns:a16="http://schemas.microsoft.com/office/drawing/2014/main" id="{2EE3BE5B-435C-44D9-B85D-1634EDF311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84912" y="0"/>
              <a:ext cx="2706218" cy="3827989"/>
            </a:xfrm>
            <a:prstGeom prst="rect">
              <a:avLst/>
            </a:prstGeom>
          </p:spPr>
        </p:pic>
        <p:pic>
          <p:nvPicPr>
            <p:cNvPr id="8" name="Picture 7" descr="A close up of a logo&#10;&#10;Description generated with very high confidence">
              <a:extLst>
                <a:ext uri="{FF2B5EF4-FFF2-40B4-BE49-F238E27FC236}">
                  <a16:creationId xmlns:a16="http://schemas.microsoft.com/office/drawing/2014/main" id="{DEC0EF12-EFF5-4C42-AD16-633A133F296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69562" y="1"/>
              <a:ext cx="2706218" cy="3827988"/>
            </a:xfrm>
            <a:prstGeom prst="rect">
              <a:avLst/>
            </a:prstGeom>
          </p:spPr>
        </p:pic>
        <p:pic>
          <p:nvPicPr>
            <p:cNvPr id="9" name="Picture 8" descr="A close up of a logo&#10;&#10;Description generated with very high confidence">
              <a:extLst>
                <a:ext uri="{FF2B5EF4-FFF2-40B4-BE49-F238E27FC236}">
                  <a16:creationId xmlns:a16="http://schemas.microsoft.com/office/drawing/2014/main" id="{4B03B8B7-72EE-4035-B729-6EB4F60481C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49150"/>
            <a:stretch/>
          </p:blipFill>
          <p:spPr>
            <a:xfrm>
              <a:off x="8599293" y="3827989"/>
              <a:ext cx="2702991" cy="1944216"/>
            </a:xfrm>
            <a:prstGeom prst="rect">
              <a:avLst/>
            </a:prstGeom>
          </p:spPr>
        </p:pic>
        <p:pic>
          <p:nvPicPr>
            <p:cNvPr id="11" name="Picture 10" descr="A close up of a logo&#10;&#10;Description generated with very high confidence">
              <a:extLst>
                <a:ext uri="{FF2B5EF4-FFF2-40B4-BE49-F238E27FC236}">
                  <a16:creationId xmlns:a16="http://schemas.microsoft.com/office/drawing/2014/main" id="{E1FF212B-D4A2-4968-975B-90CB7BA7310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9150"/>
            <a:stretch/>
          </p:blipFill>
          <p:spPr>
            <a:xfrm>
              <a:off x="5905651" y="3827989"/>
              <a:ext cx="2702991" cy="1944216"/>
            </a:xfrm>
            <a:prstGeom prst="rect">
              <a:avLst/>
            </a:prstGeom>
          </p:spPr>
        </p:pic>
      </p:grpSp>
      <p:sp>
        <p:nvSpPr>
          <p:cNvPr id="6" name="TextBox 5">
            <a:extLst>
              <a:ext uri="{FF2B5EF4-FFF2-40B4-BE49-F238E27FC236}">
                <a16:creationId xmlns:a16="http://schemas.microsoft.com/office/drawing/2014/main" id="{825F84DA-CCC6-A5FB-1C42-FB4D1AF2431C}"/>
              </a:ext>
            </a:extLst>
          </p:cNvPr>
          <p:cNvSpPr txBox="1"/>
          <p:nvPr/>
        </p:nvSpPr>
        <p:spPr>
          <a:xfrm>
            <a:off x="196234" y="28342"/>
            <a:ext cx="6115792" cy="954107"/>
          </a:xfrm>
          <a:prstGeom prst="rect">
            <a:avLst/>
          </a:prstGeom>
          <a:noFill/>
        </p:spPr>
        <p:txBody>
          <a:bodyPr wrap="square">
            <a:spAutoFit/>
          </a:bodyPr>
          <a:lstStyle/>
          <a:p>
            <a:r>
              <a:rPr lang="en-GB" sz="2800" b="1" dirty="0">
                <a:solidFill>
                  <a:schemeClr val="bg1"/>
                </a:solidFill>
              </a:rPr>
              <a:t>Write a sentence about the picture. Answer the following questions first.</a:t>
            </a:r>
          </a:p>
        </p:txBody>
      </p:sp>
    </p:spTree>
    <p:extLst>
      <p:ext uri="{BB962C8B-B14F-4D97-AF65-F5344CB8AC3E}">
        <p14:creationId xmlns:p14="http://schemas.microsoft.com/office/powerpoint/2010/main" val="2792219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15939-128F-4B44-935D-96FEE2C3DB3A}"/>
              </a:ext>
            </a:extLst>
          </p:cNvPr>
          <p:cNvSpPr>
            <a:spLocks noGrp="1"/>
          </p:cNvSpPr>
          <p:nvPr>
            <p:ph type="title"/>
          </p:nvPr>
        </p:nvSpPr>
        <p:spPr/>
        <p:txBody>
          <a:bodyPr/>
          <a:lstStyle/>
          <a:p>
            <a:r>
              <a:rPr lang="en-GB" dirty="0"/>
              <a:t>Sentence Expansion and Summarising</a:t>
            </a:r>
          </a:p>
        </p:txBody>
      </p:sp>
      <p:sp>
        <p:nvSpPr>
          <p:cNvPr id="3" name="Content Placeholder 2">
            <a:extLst>
              <a:ext uri="{FF2B5EF4-FFF2-40B4-BE49-F238E27FC236}">
                <a16:creationId xmlns:a16="http://schemas.microsoft.com/office/drawing/2014/main" id="{1455547A-C1D5-4A2E-9011-9AD8F605CC86}"/>
              </a:ext>
            </a:extLst>
          </p:cNvPr>
          <p:cNvSpPr>
            <a:spLocks noGrp="1"/>
          </p:cNvSpPr>
          <p:nvPr>
            <p:ph idx="1"/>
          </p:nvPr>
        </p:nvSpPr>
        <p:spPr/>
        <p:txBody>
          <a:bodyPr>
            <a:normAutofit fontScale="92500" lnSpcReduction="10000"/>
          </a:bodyPr>
          <a:lstStyle/>
          <a:p>
            <a:r>
              <a:rPr lang="en-GB" sz="3600" dirty="0"/>
              <a:t>Start with a </a:t>
            </a:r>
            <a:r>
              <a:rPr lang="en-GB" sz="3600" b="1" i="1" dirty="0"/>
              <a:t>kernel sentence </a:t>
            </a:r>
            <a:r>
              <a:rPr lang="en-GB" sz="3600" dirty="0"/>
              <a:t>(brief but complete)</a:t>
            </a:r>
          </a:p>
          <a:p>
            <a:endParaRPr lang="en-GB" sz="1050" dirty="0"/>
          </a:p>
          <a:p>
            <a:r>
              <a:rPr lang="en-GB" sz="3600" dirty="0"/>
              <a:t>Display a list of question words to respond to:                             </a:t>
            </a:r>
          </a:p>
          <a:p>
            <a:pPr marL="0" indent="0">
              <a:buNone/>
            </a:pPr>
            <a:r>
              <a:rPr lang="en-GB" sz="3600" b="1" i="1" dirty="0"/>
              <a:t>   Who?, What?, When?, Where?, Why? </a:t>
            </a:r>
            <a:r>
              <a:rPr lang="en-GB" sz="3600" dirty="0"/>
              <a:t>and</a:t>
            </a:r>
            <a:r>
              <a:rPr lang="en-GB" sz="3600" b="1" i="1" dirty="0"/>
              <a:t> How?.</a:t>
            </a:r>
          </a:p>
          <a:p>
            <a:pPr marL="0" indent="0">
              <a:buNone/>
            </a:pPr>
            <a:endParaRPr lang="en-GB" sz="1900" b="1" i="1" dirty="0"/>
          </a:p>
          <a:p>
            <a:r>
              <a:rPr lang="en-GB" sz="3600" dirty="0"/>
              <a:t>Children are going to </a:t>
            </a:r>
            <a:r>
              <a:rPr lang="en-GB" sz="3600" b="1" i="1" dirty="0"/>
              <a:t>take notes</a:t>
            </a:r>
            <a:r>
              <a:rPr lang="en-GB" sz="3600" dirty="0"/>
              <a:t>, then convert their notes into a complete sentence. </a:t>
            </a:r>
          </a:p>
          <a:p>
            <a:endParaRPr lang="en-GB" sz="1300" dirty="0"/>
          </a:p>
          <a:p>
            <a:r>
              <a:rPr lang="en-GB" sz="3600" dirty="0"/>
              <a:t>Revise how to take notes with them first e.g. </a:t>
            </a:r>
            <a:r>
              <a:rPr lang="en-GB" sz="3600" b="1" i="1" dirty="0"/>
              <a:t>key words, phrases, abbreviations, symbols etc.</a:t>
            </a:r>
          </a:p>
        </p:txBody>
      </p:sp>
    </p:spTree>
    <p:extLst>
      <p:ext uri="{BB962C8B-B14F-4D97-AF65-F5344CB8AC3E}">
        <p14:creationId xmlns:p14="http://schemas.microsoft.com/office/powerpoint/2010/main" val="1987058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90A595-79E8-4261-8E83-B46371EA82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1849" y="0"/>
            <a:ext cx="4848301" cy="6858000"/>
          </a:xfrm>
          <a:prstGeom prst="rect">
            <a:avLst/>
          </a:prstGeom>
        </p:spPr>
      </p:pic>
    </p:spTree>
    <p:extLst>
      <p:ext uri="{BB962C8B-B14F-4D97-AF65-F5344CB8AC3E}">
        <p14:creationId xmlns:p14="http://schemas.microsoft.com/office/powerpoint/2010/main" val="21891054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15939-128F-4B44-935D-96FEE2C3DB3A}"/>
              </a:ext>
            </a:extLst>
          </p:cNvPr>
          <p:cNvSpPr>
            <a:spLocks noGrp="1"/>
          </p:cNvSpPr>
          <p:nvPr>
            <p:ph type="title"/>
          </p:nvPr>
        </p:nvSpPr>
        <p:spPr/>
        <p:txBody>
          <a:bodyPr/>
          <a:lstStyle/>
          <a:p>
            <a:r>
              <a:rPr lang="en-GB" dirty="0"/>
              <a:t>Sentence Expansion and Summarising</a:t>
            </a:r>
          </a:p>
        </p:txBody>
      </p:sp>
      <p:sp>
        <p:nvSpPr>
          <p:cNvPr id="3" name="Content Placeholder 2">
            <a:extLst>
              <a:ext uri="{FF2B5EF4-FFF2-40B4-BE49-F238E27FC236}">
                <a16:creationId xmlns:a16="http://schemas.microsoft.com/office/drawing/2014/main" id="{1455547A-C1D5-4A2E-9011-9AD8F605CC86}"/>
              </a:ext>
            </a:extLst>
          </p:cNvPr>
          <p:cNvSpPr>
            <a:spLocks noGrp="1"/>
          </p:cNvSpPr>
          <p:nvPr>
            <p:ph idx="1"/>
          </p:nvPr>
        </p:nvSpPr>
        <p:spPr>
          <a:xfrm>
            <a:off x="838200" y="2420887"/>
            <a:ext cx="10515600" cy="3756075"/>
          </a:xfrm>
        </p:spPr>
        <p:txBody>
          <a:bodyPr>
            <a:normAutofit/>
          </a:bodyPr>
          <a:lstStyle/>
          <a:p>
            <a:pPr marL="0" indent="0">
              <a:buNone/>
            </a:pPr>
            <a:r>
              <a:rPr lang="en-GB" sz="3600" dirty="0"/>
              <a:t>Kernel sentence: </a:t>
            </a:r>
          </a:p>
          <a:p>
            <a:pPr marL="0" indent="0" algn="ctr">
              <a:buNone/>
            </a:pPr>
            <a:r>
              <a:rPr lang="en-GB" sz="3600" dirty="0"/>
              <a:t>Anne ran.</a:t>
            </a:r>
          </a:p>
          <a:p>
            <a:pPr marL="0" indent="0">
              <a:buNone/>
            </a:pPr>
            <a:endParaRPr lang="en-GB" sz="1050" dirty="0"/>
          </a:p>
          <a:p>
            <a:r>
              <a:rPr lang="en-GB" sz="3600" b="1" i="1" dirty="0"/>
              <a:t>When:</a:t>
            </a:r>
            <a:endParaRPr lang="en-GB" sz="3600" dirty="0"/>
          </a:p>
          <a:p>
            <a:r>
              <a:rPr lang="en-GB" sz="3600" b="1" i="1" dirty="0"/>
              <a:t>Where:</a:t>
            </a:r>
            <a:endParaRPr lang="en-GB" sz="3600" dirty="0"/>
          </a:p>
          <a:p>
            <a:r>
              <a:rPr lang="en-GB" sz="3600" b="1" i="1" dirty="0"/>
              <a:t>Why:</a:t>
            </a:r>
            <a:endParaRPr lang="en-GB" sz="3600" dirty="0"/>
          </a:p>
        </p:txBody>
      </p:sp>
    </p:spTree>
    <p:extLst>
      <p:ext uri="{BB962C8B-B14F-4D97-AF65-F5344CB8AC3E}">
        <p14:creationId xmlns:p14="http://schemas.microsoft.com/office/powerpoint/2010/main" val="8989528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15939-128F-4B44-935D-96FEE2C3DB3A}"/>
              </a:ext>
            </a:extLst>
          </p:cNvPr>
          <p:cNvSpPr>
            <a:spLocks noGrp="1"/>
          </p:cNvSpPr>
          <p:nvPr>
            <p:ph type="title"/>
          </p:nvPr>
        </p:nvSpPr>
        <p:spPr/>
        <p:txBody>
          <a:bodyPr/>
          <a:lstStyle/>
          <a:p>
            <a:r>
              <a:rPr lang="en-GB" dirty="0"/>
              <a:t>Sentence Expansion and Summarising</a:t>
            </a:r>
          </a:p>
        </p:txBody>
      </p:sp>
      <p:sp>
        <p:nvSpPr>
          <p:cNvPr id="3" name="Content Placeholder 2">
            <a:extLst>
              <a:ext uri="{FF2B5EF4-FFF2-40B4-BE49-F238E27FC236}">
                <a16:creationId xmlns:a16="http://schemas.microsoft.com/office/drawing/2014/main" id="{1455547A-C1D5-4A2E-9011-9AD8F605CC86}"/>
              </a:ext>
            </a:extLst>
          </p:cNvPr>
          <p:cNvSpPr>
            <a:spLocks noGrp="1"/>
          </p:cNvSpPr>
          <p:nvPr>
            <p:ph idx="1"/>
          </p:nvPr>
        </p:nvSpPr>
        <p:spPr>
          <a:xfrm>
            <a:off x="838200" y="2420887"/>
            <a:ext cx="10515600" cy="3756075"/>
          </a:xfrm>
        </p:spPr>
        <p:txBody>
          <a:bodyPr>
            <a:normAutofit/>
          </a:bodyPr>
          <a:lstStyle/>
          <a:p>
            <a:pPr marL="0" indent="0" algn="ctr">
              <a:buNone/>
            </a:pPr>
            <a:r>
              <a:rPr lang="en-GB" sz="3600" dirty="0"/>
              <a:t>Anne ran.</a:t>
            </a:r>
          </a:p>
          <a:p>
            <a:pPr marL="0" indent="0">
              <a:buNone/>
            </a:pPr>
            <a:endParaRPr lang="en-GB" sz="3600" dirty="0"/>
          </a:p>
          <a:p>
            <a:pPr marL="0" indent="0">
              <a:buNone/>
            </a:pPr>
            <a:endParaRPr lang="en-GB" sz="3600" dirty="0"/>
          </a:p>
          <a:p>
            <a:pPr marL="0" indent="0">
              <a:buNone/>
            </a:pPr>
            <a:r>
              <a:rPr lang="en-GB" sz="3600" dirty="0"/>
              <a:t>Last night, Anne ran to Tesco’s because she had run out of wine.</a:t>
            </a:r>
          </a:p>
          <a:p>
            <a:pPr marL="0" indent="0">
              <a:buNone/>
            </a:pPr>
            <a:endParaRPr lang="en-GB" sz="1050" dirty="0"/>
          </a:p>
        </p:txBody>
      </p:sp>
      <p:cxnSp>
        <p:nvCxnSpPr>
          <p:cNvPr id="4" name="Straight Arrow Connector 3">
            <a:extLst>
              <a:ext uri="{FF2B5EF4-FFF2-40B4-BE49-F238E27FC236}">
                <a16:creationId xmlns:a16="http://schemas.microsoft.com/office/drawing/2014/main" id="{DDDE2886-1143-40AA-8D07-42FEBFEA96B6}"/>
              </a:ext>
            </a:extLst>
          </p:cNvPr>
          <p:cNvCxnSpPr>
            <a:cxnSpLocks/>
          </p:cNvCxnSpPr>
          <p:nvPr/>
        </p:nvCxnSpPr>
        <p:spPr>
          <a:xfrm>
            <a:off x="6052355" y="3140968"/>
            <a:ext cx="0" cy="864096"/>
          </a:xfrm>
          <a:prstGeom prst="straightConnector1">
            <a:avLst/>
          </a:prstGeom>
          <a:ln w="76200">
            <a:solidFill>
              <a:srgbClr val="73C7D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88778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15939-128F-4B44-935D-96FEE2C3DB3A}"/>
              </a:ext>
            </a:extLst>
          </p:cNvPr>
          <p:cNvSpPr>
            <a:spLocks noGrp="1"/>
          </p:cNvSpPr>
          <p:nvPr>
            <p:ph type="title"/>
          </p:nvPr>
        </p:nvSpPr>
        <p:spPr/>
        <p:txBody>
          <a:bodyPr/>
          <a:lstStyle/>
          <a:p>
            <a:r>
              <a:rPr lang="en-GB" dirty="0"/>
              <a:t>Sentence Expansion and Summarising</a:t>
            </a:r>
          </a:p>
        </p:txBody>
      </p:sp>
      <p:sp>
        <p:nvSpPr>
          <p:cNvPr id="3" name="Content Placeholder 2">
            <a:extLst>
              <a:ext uri="{FF2B5EF4-FFF2-40B4-BE49-F238E27FC236}">
                <a16:creationId xmlns:a16="http://schemas.microsoft.com/office/drawing/2014/main" id="{1455547A-C1D5-4A2E-9011-9AD8F605CC86}"/>
              </a:ext>
            </a:extLst>
          </p:cNvPr>
          <p:cNvSpPr>
            <a:spLocks noGrp="1"/>
          </p:cNvSpPr>
          <p:nvPr>
            <p:ph idx="1"/>
          </p:nvPr>
        </p:nvSpPr>
        <p:spPr>
          <a:xfrm>
            <a:off x="838200" y="1916833"/>
            <a:ext cx="10515600" cy="4260130"/>
          </a:xfrm>
        </p:spPr>
        <p:txBody>
          <a:bodyPr>
            <a:normAutofit lnSpcReduction="10000"/>
          </a:bodyPr>
          <a:lstStyle/>
          <a:p>
            <a:pPr marL="0" indent="0">
              <a:buNone/>
            </a:pPr>
            <a:r>
              <a:rPr lang="en-GB" sz="3600" dirty="0"/>
              <a:t>Kernel sentence: </a:t>
            </a:r>
          </a:p>
          <a:p>
            <a:pPr marL="0" indent="0">
              <a:buNone/>
            </a:pPr>
            <a:endParaRPr lang="en-GB" sz="3600" dirty="0"/>
          </a:p>
          <a:p>
            <a:pPr marL="0" indent="0" algn="ctr">
              <a:buNone/>
            </a:pPr>
            <a:r>
              <a:rPr lang="en-GB" sz="3600" dirty="0"/>
              <a:t>Pyramids were built.</a:t>
            </a:r>
          </a:p>
          <a:p>
            <a:pPr marL="0" indent="0" algn="ctr">
              <a:buNone/>
            </a:pPr>
            <a:endParaRPr lang="en-GB" sz="3600" dirty="0"/>
          </a:p>
          <a:p>
            <a:pPr marL="0" indent="0" algn="ctr">
              <a:buNone/>
            </a:pPr>
            <a:endParaRPr lang="en-GB" sz="1050" dirty="0"/>
          </a:p>
          <a:p>
            <a:r>
              <a:rPr lang="en-GB" sz="3600" b="1" i="1" dirty="0"/>
              <a:t>When*: 5000 years ago/ancient times</a:t>
            </a:r>
            <a:endParaRPr lang="en-GB" sz="3600" dirty="0"/>
          </a:p>
          <a:p>
            <a:r>
              <a:rPr lang="en-GB" sz="3600" b="1" i="1" dirty="0"/>
              <a:t>Where: Egypt</a:t>
            </a:r>
            <a:endParaRPr lang="en-GB" sz="3600" dirty="0"/>
          </a:p>
          <a:p>
            <a:r>
              <a:rPr lang="en-GB" sz="3600" b="1" i="1" dirty="0"/>
              <a:t>Why: to protect</a:t>
            </a:r>
            <a:endParaRPr lang="en-GB" sz="3600" dirty="0"/>
          </a:p>
        </p:txBody>
      </p:sp>
    </p:spTree>
    <p:extLst>
      <p:ext uri="{BB962C8B-B14F-4D97-AF65-F5344CB8AC3E}">
        <p14:creationId xmlns:p14="http://schemas.microsoft.com/office/powerpoint/2010/main" val="9587764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A9206-23E7-44E4-9436-C8F5AD0E1210}"/>
              </a:ext>
            </a:extLst>
          </p:cNvPr>
          <p:cNvSpPr>
            <a:spLocks noGrp="1"/>
          </p:cNvSpPr>
          <p:nvPr>
            <p:ph type="title"/>
          </p:nvPr>
        </p:nvSpPr>
        <p:spPr/>
        <p:txBody>
          <a:bodyPr/>
          <a:lstStyle/>
          <a:p>
            <a:r>
              <a:rPr lang="en-GB" dirty="0"/>
              <a:t>Sentence Expansion and Summarising</a:t>
            </a:r>
          </a:p>
        </p:txBody>
      </p:sp>
      <p:sp>
        <p:nvSpPr>
          <p:cNvPr id="3" name="Content Placeholder 2">
            <a:extLst>
              <a:ext uri="{FF2B5EF4-FFF2-40B4-BE49-F238E27FC236}">
                <a16:creationId xmlns:a16="http://schemas.microsoft.com/office/drawing/2014/main" id="{C00CCB59-8D61-4899-8D59-09D2742F3149}"/>
              </a:ext>
            </a:extLst>
          </p:cNvPr>
          <p:cNvSpPr>
            <a:spLocks noGrp="1"/>
          </p:cNvSpPr>
          <p:nvPr>
            <p:ph idx="1"/>
          </p:nvPr>
        </p:nvSpPr>
        <p:spPr/>
        <p:txBody>
          <a:bodyPr>
            <a:normAutofit lnSpcReduction="10000"/>
          </a:bodyPr>
          <a:lstStyle/>
          <a:p>
            <a:r>
              <a:rPr lang="en-GB" dirty="0"/>
              <a:t>Build up the challenge/confidence slowly; differentiate as necessary:</a:t>
            </a:r>
          </a:p>
          <a:p>
            <a:endParaRPr lang="en-GB" dirty="0"/>
          </a:p>
          <a:p>
            <a:r>
              <a:rPr lang="en-GB" dirty="0"/>
              <a:t>Kernel sentence and notes</a:t>
            </a:r>
          </a:p>
          <a:p>
            <a:r>
              <a:rPr lang="en-GB" dirty="0"/>
              <a:t>Kernel sentence without notes</a:t>
            </a:r>
          </a:p>
          <a:p>
            <a:r>
              <a:rPr lang="en-GB" dirty="0"/>
              <a:t>Picture prompt with notes</a:t>
            </a:r>
          </a:p>
          <a:p>
            <a:r>
              <a:rPr lang="en-GB" dirty="0"/>
              <a:t>Picture prompt without notes</a:t>
            </a:r>
          </a:p>
          <a:p>
            <a:endParaRPr lang="en-GB" dirty="0"/>
          </a:p>
          <a:p>
            <a:r>
              <a:rPr lang="en-GB" dirty="0"/>
              <a:t>Teachers should choose the questions, starting with </a:t>
            </a:r>
            <a:r>
              <a:rPr lang="en-GB" b="1" i="1" dirty="0"/>
              <a:t>When*?</a:t>
            </a:r>
            <a:r>
              <a:rPr lang="en-GB" dirty="0"/>
              <a:t>, </a:t>
            </a:r>
            <a:r>
              <a:rPr lang="en-GB" b="1" i="1" dirty="0"/>
              <a:t>Where? </a:t>
            </a:r>
            <a:r>
              <a:rPr lang="en-GB" dirty="0"/>
              <a:t>and </a:t>
            </a:r>
            <a:r>
              <a:rPr lang="en-GB" b="1" i="1" dirty="0"/>
              <a:t>Why?</a:t>
            </a:r>
          </a:p>
        </p:txBody>
      </p:sp>
    </p:spTree>
    <p:extLst>
      <p:ext uri="{BB962C8B-B14F-4D97-AF65-F5344CB8AC3E}">
        <p14:creationId xmlns:p14="http://schemas.microsoft.com/office/powerpoint/2010/main" val="17782988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nguin standing in the dirt&#10;&#10;Description generated with very high confidence">
            <a:extLst>
              <a:ext uri="{FF2B5EF4-FFF2-40B4-BE49-F238E27FC236}">
                <a16:creationId xmlns:a16="http://schemas.microsoft.com/office/drawing/2014/main" id="{3EEDB0E3-F754-43B9-AB09-F466F08E8020}"/>
              </a:ext>
            </a:extLst>
          </p:cNvPr>
          <p:cNvPicPr>
            <a:picLocks noChangeAspect="1"/>
          </p:cNvPicPr>
          <p:nvPr/>
        </p:nvPicPr>
        <p:blipFill rotWithShape="1">
          <a:blip r:embed="rId3">
            <a:extLst>
              <a:ext uri="{28A0092B-C50C-407E-A947-70E740481C1C}">
                <a14:useLocalDpi xmlns:a14="http://schemas.microsoft.com/office/drawing/2010/main" val="0"/>
              </a:ext>
            </a:extLst>
          </a:blip>
          <a:srcRect l="33727" r="13721"/>
          <a:stretch/>
        </p:blipFill>
        <p:spPr>
          <a:xfrm>
            <a:off x="0" y="12271"/>
            <a:ext cx="4824536" cy="6885384"/>
          </a:xfrm>
          <a:prstGeom prst="rect">
            <a:avLst/>
          </a:prstGeom>
        </p:spPr>
      </p:pic>
      <p:sp>
        <p:nvSpPr>
          <p:cNvPr id="4" name="Rectangle 3">
            <a:extLst>
              <a:ext uri="{FF2B5EF4-FFF2-40B4-BE49-F238E27FC236}">
                <a16:creationId xmlns:a16="http://schemas.microsoft.com/office/drawing/2014/main" id="{D7FBCF6C-5700-4391-AA33-F848F4921C02}"/>
              </a:ext>
            </a:extLst>
          </p:cNvPr>
          <p:cNvSpPr/>
          <p:nvPr/>
        </p:nvSpPr>
        <p:spPr>
          <a:xfrm>
            <a:off x="5015880" y="476672"/>
            <a:ext cx="7056784" cy="6309420"/>
          </a:xfrm>
          <a:prstGeom prst="rect">
            <a:avLst/>
          </a:prstGeom>
        </p:spPr>
        <p:txBody>
          <a:bodyPr wrap="square">
            <a:spAutoFit/>
          </a:bodyPr>
          <a:lstStyle/>
          <a:p>
            <a:r>
              <a:rPr lang="en-GB" sz="4000" b="1" i="1" dirty="0"/>
              <a:t>Who?  </a:t>
            </a:r>
            <a:r>
              <a:rPr lang="en-GB" sz="4000" dirty="0"/>
              <a:t>male emperor penguin </a:t>
            </a:r>
          </a:p>
          <a:p>
            <a:r>
              <a:rPr lang="en-GB" sz="4000" b="1" i="1" dirty="0"/>
              <a:t>What? </a:t>
            </a:r>
            <a:r>
              <a:rPr lang="en-GB" sz="4000" dirty="0"/>
              <a:t>incubates egg</a:t>
            </a:r>
          </a:p>
          <a:p>
            <a:r>
              <a:rPr lang="en-GB" sz="4000" b="1" i="1" dirty="0"/>
              <a:t>When?* </a:t>
            </a:r>
            <a:r>
              <a:rPr lang="en-GB" sz="4000" dirty="0"/>
              <a:t>during winter</a:t>
            </a:r>
          </a:p>
          <a:p>
            <a:r>
              <a:rPr lang="en-GB" sz="4000" b="1" i="1" dirty="0"/>
              <a:t>Where? </a:t>
            </a:r>
            <a:r>
              <a:rPr lang="en-GB" sz="4000" dirty="0"/>
              <a:t>Antarctica</a:t>
            </a:r>
          </a:p>
          <a:p>
            <a:r>
              <a:rPr lang="en-GB" sz="4000" b="1" i="1" dirty="0"/>
              <a:t>Why? </a:t>
            </a:r>
            <a:r>
              <a:rPr lang="en-GB" sz="4000" dirty="0"/>
              <a:t>to hatch…</a:t>
            </a:r>
          </a:p>
          <a:p>
            <a:r>
              <a:rPr lang="en-GB" sz="4000" b="1" i="1" dirty="0"/>
              <a:t>How? </a:t>
            </a:r>
            <a:r>
              <a:rPr lang="en-GB" sz="4000" dirty="0"/>
              <a:t>balance egg on top of feet/64 days</a:t>
            </a:r>
          </a:p>
          <a:p>
            <a:endParaRPr lang="en-GB" sz="4000" dirty="0"/>
          </a:p>
          <a:p>
            <a:r>
              <a:rPr lang="en-GB" sz="2800" b="1" dirty="0"/>
              <a:t>Noun Phrase Challenge:</a:t>
            </a:r>
          </a:p>
          <a:p>
            <a:r>
              <a:rPr lang="en-GB" sz="2800" dirty="0"/>
              <a:t>the tallest and heaviest of all living penguin species </a:t>
            </a:r>
          </a:p>
        </p:txBody>
      </p:sp>
    </p:spTree>
    <p:extLst>
      <p:ext uri="{BB962C8B-B14F-4D97-AF65-F5344CB8AC3E}">
        <p14:creationId xmlns:p14="http://schemas.microsoft.com/office/powerpoint/2010/main" val="38490226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nguin standing in the dirt&#10;&#10;Description generated with very high confidence">
            <a:extLst>
              <a:ext uri="{FF2B5EF4-FFF2-40B4-BE49-F238E27FC236}">
                <a16:creationId xmlns:a16="http://schemas.microsoft.com/office/drawing/2014/main" id="{3EEDB0E3-F754-43B9-AB09-F466F08E8020}"/>
              </a:ext>
            </a:extLst>
          </p:cNvPr>
          <p:cNvPicPr>
            <a:picLocks noChangeAspect="1"/>
          </p:cNvPicPr>
          <p:nvPr/>
        </p:nvPicPr>
        <p:blipFill rotWithShape="1">
          <a:blip r:embed="rId3">
            <a:extLst>
              <a:ext uri="{28A0092B-C50C-407E-A947-70E740481C1C}">
                <a14:useLocalDpi xmlns:a14="http://schemas.microsoft.com/office/drawing/2010/main" val="0"/>
              </a:ext>
            </a:extLst>
          </a:blip>
          <a:srcRect l="33727" r="13721"/>
          <a:stretch/>
        </p:blipFill>
        <p:spPr>
          <a:xfrm>
            <a:off x="0" y="12271"/>
            <a:ext cx="4824536" cy="6885384"/>
          </a:xfrm>
          <a:prstGeom prst="rect">
            <a:avLst/>
          </a:prstGeom>
        </p:spPr>
      </p:pic>
      <p:sp>
        <p:nvSpPr>
          <p:cNvPr id="4" name="Rectangle 3">
            <a:extLst>
              <a:ext uri="{FF2B5EF4-FFF2-40B4-BE49-F238E27FC236}">
                <a16:creationId xmlns:a16="http://schemas.microsoft.com/office/drawing/2014/main" id="{D7FBCF6C-5700-4391-AA33-F848F4921C02}"/>
              </a:ext>
            </a:extLst>
          </p:cNvPr>
          <p:cNvSpPr/>
          <p:nvPr/>
        </p:nvSpPr>
        <p:spPr>
          <a:xfrm>
            <a:off x="5015880" y="476672"/>
            <a:ext cx="7056784" cy="4401205"/>
          </a:xfrm>
          <a:prstGeom prst="rect">
            <a:avLst/>
          </a:prstGeom>
        </p:spPr>
        <p:txBody>
          <a:bodyPr wrap="square">
            <a:spAutoFit/>
          </a:bodyPr>
          <a:lstStyle/>
          <a:p>
            <a:r>
              <a:rPr lang="en-GB" sz="4000" dirty="0"/>
              <a:t>During the winter in Antarctica, the male emperor penguin, the tallest and heaviest of all living penguin species, incubates an egg by balancing it on top of its feet for 64 days before it hatches.</a:t>
            </a:r>
          </a:p>
        </p:txBody>
      </p:sp>
    </p:spTree>
    <p:extLst>
      <p:ext uri="{BB962C8B-B14F-4D97-AF65-F5344CB8AC3E}">
        <p14:creationId xmlns:p14="http://schemas.microsoft.com/office/powerpoint/2010/main" val="15184058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outdoor, snow, tree, transport&#10;&#10;Description generated with very high confidence">
            <a:extLst>
              <a:ext uri="{FF2B5EF4-FFF2-40B4-BE49-F238E27FC236}">
                <a16:creationId xmlns:a16="http://schemas.microsoft.com/office/drawing/2014/main" id="{D60D6117-BE4E-4F01-BD01-ED6BA142969C}"/>
              </a:ext>
            </a:extLst>
          </p:cNvPr>
          <p:cNvPicPr>
            <a:picLocks noChangeAspect="1"/>
          </p:cNvPicPr>
          <p:nvPr/>
        </p:nvPicPr>
        <p:blipFill rotWithShape="1">
          <a:blip r:embed="rId3">
            <a:extLst>
              <a:ext uri="{28A0092B-C50C-407E-A947-70E740481C1C}">
                <a14:useLocalDpi xmlns:a14="http://schemas.microsoft.com/office/drawing/2010/main" val="0"/>
              </a:ext>
            </a:extLst>
          </a:blip>
          <a:srcRect r="8444" b="-1"/>
          <a:stretch/>
        </p:blipFill>
        <p:spPr>
          <a:xfrm>
            <a:off x="20" y="10"/>
            <a:ext cx="12191980" cy="6857990"/>
          </a:xfrm>
          <a:prstGeom prst="rect">
            <a:avLst/>
          </a:prstGeom>
        </p:spPr>
      </p:pic>
      <p:sp>
        <p:nvSpPr>
          <p:cNvPr id="4" name="Rectangle 3">
            <a:extLst>
              <a:ext uri="{FF2B5EF4-FFF2-40B4-BE49-F238E27FC236}">
                <a16:creationId xmlns:a16="http://schemas.microsoft.com/office/drawing/2014/main" id="{117C0303-15C5-4435-A3DB-D737113DD480}"/>
              </a:ext>
            </a:extLst>
          </p:cNvPr>
          <p:cNvSpPr/>
          <p:nvPr/>
        </p:nvSpPr>
        <p:spPr>
          <a:xfrm>
            <a:off x="695400" y="513452"/>
            <a:ext cx="2845651" cy="5632311"/>
          </a:xfrm>
          <a:prstGeom prst="rect">
            <a:avLst/>
          </a:prstGeom>
        </p:spPr>
        <p:txBody>
          <a:bodyPr wrap="none">
            <a:spAutoFit/>
          </a:bodyPr>
          <a:lstStyle/>
          <a:p>
            <a:r>
              <a:rPr lang="en-GB" sz="6000" b="1" i="1" dirty="0">
                <a:solidFill>
                  <a:schemeClr val="bg1"/>
                </a:solidFill>
              </a:rPr>
              <a:t>Who? </a:t>
            </a:r>
          </a:p>
          <a:p>
            <a:r>
              <a:rPr lang="en-GB" sz="6000" b="1" i="1" dirty="0">
                <a:solidFill>
                  <a:schemeClr val="bg1"/>
                </a:solidFill>
              </a:rPr>
              <a:t>What?</a:t>
            </a:r>
          </a:p>
          <a:p>
            <a:r>
              <a:rPr lang="en-GB" sz="6000" b="1" i="1" dirty="0">
                <a:solidFill>
                  <a:schemeClr val="bg1"/>
                </a:solidFill>
              </a:rPr>
              <a:t>When? </a:t>
            </a:r>
          </a:p>
          <a:p>
            <a:r>
              <a:rPr lang="en-GB" sz="6000" b="1" i="1" dirty="0">
                <a:solidFill>
                  <a:schemeClr val="bg1"/>
                </a:solidFill>
              </a:rPr>
              <a:t>Where? </a:t>
            </a:r>
          </a:p>
          <a:p>
            <a:r>
              <a:rPr lang="en-GB" sz="6000" b="1" i="1" dirty="0">
                <a:solidFill>
                  <a:schemeClr val="bg1"/>
                </a:solidFill>
              </a:rPr>
              <a:t>Why?</a:t>
            </a:r>
          </a:p>
          <a:p>
            <a:r>
              <a:rPr lang="en-GB" sz="6000" b="1" i="1" dirty="0">
                <a:solidFill>
                  <a:schemeClr val="bg1"/>
                </a:solidFill>
              </a:rPr>
              <a:t>How?</a:t>
            </a:r>
            <a:endParaRPr lang="en-GB" dirty="0">
              <a:solidFill>
                <a:schemeClr val="bg1"/>
              </a:solidFill>
            </a:endParaRPr>
          </a:p>
        </p:txBody>
      </p:sp>
    </p:spTree>
    <p:extLst>
      <p:ext uri="{BB962C8B-B14F-4D97-AF65-F5344CB8AC3E}">
        <p14:creationId xmlns:p14="http://schemas.microsoft.com/office/powerpoint/2010/main" val="31808631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B3BB6-8286-46DF-8637-E1CE575D436C}"/>
              </a:ext>
            </a:extLst>
          </p:cNvPr>
          <p:cNvSpPr>
            <a:spLocks noGrp="1"/>
          </p:cNvSpPr>
          <p:nvPr>
            <p:ph type="title"/>
          </p:nvPr>
        </p:nvSpPr>
        <p:spPr/>
        <p:txBody>
          <a:bodyPr/>
          <a:lstStyle/>
          <a:p>
            <a:r>
              <a:rPr lang="en-GB" dirty="0"/>
              <a:t>Single Paragraph Outline</a:t>
            </a:r>
          </a:p>
        </p:txBody>
      </p:sp>
      <p:sp>
        <p:nvSpPr>
          <p:cNvPr id="3" name="Content Placeholder 2">
            <a:extLst>
              <a:ext uri="{FF2B5EF4-FFF2-40B4-BE49-F238E27FC236}">
                <a16:creationId xmlns:a16="http://schemas.microsoft.com/office/drawing/2014/main" id="{635A38A1-03D3-4C27-98DE-31FE51A12E20}"/>
              </a:ext>
            </a:extLst>
          </p:cNvPr>
          <p:cNvSpPr>
            <a:spLocks noGrp="1"/>
          </p:cNvSpPr>
          <p:nvPr>
            <p:ph idx="1"/>
          </p:nvPr>
        </p:nvSpPr>
        <p:spPr/>
        <p:txBody>
          <a:bodyPr>
            <a:normAutofit lnSpcReduction="10000"/>
          </a:bodyPr>
          <a:lstStyle/>
          <a:p>
            <a:r>
              <a:rPr lang="en-GB" b="1" dirty="0"/>
              <a:t>Intro</a:t>
            </a:r>
            <a:r>
              <a:rPr lang="en-GB" dirty="0"/>
              <a:t> (Topic sentence that introduces the paragraph’s main idea)</a:t>
            </a:r>
          </a:p>
          <a:p>
            <a:endParaRPr lang="en-GB" dirty="0"/>
          </a:p>
          <a:p>
            <a:r>
              <a:rPr lang="en-GB" b="1" dirty="0"/>
              <a:t>Detail 1:</a:t>
            </a:r>
          </a:p>
          <a:p>
            <a:endParaRPr lang="en-GB" b="1" dirty="0"/>
          </a:p>
          <a:p>
            <a:r>
              <a:rPr lang="en-GB" b="1" dirty="0"/>
              <a:t>Detail 2:</a:t>
            </a:r>
          </a:p>
          <a:p>
            <a:endParaRPr lang="en-GB" b="1" dirty="0"/>
          </a:p>
          <a:p>
            <a:r>
              <a:rPr lang="en-GB" b="1" dirty="0"/>
              <a:t>Detail 3:</a:t>
            </a:r>
          </a:p>
          <a:p>
            <a:endParaRPr lang="en-GB" dirty="0"/>
          </a:p>
          <a:p>
            <a:r>
              <a:rPr lang="en-GB" b="1" dirty="0"/>
              <a:t>Concluding sentence</a:t>
            </a:r>
          </a:p>
        </p:txBody>
      </p:sp>
    </p:spTree>
    <p:extLst>
      <p:ext uri="{BB962C8B-B14F-4D97-AF65-F5344CB8AC3E}">
        <p14:creationId xmlns:p14="http://schemas.microsoft.com/office/powerpoint/2010/main" val="9941011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B3BB6-8286-46DF-8637-E1CE575D436C}"/>
              </a:ext>
            </a:extLst>
          </p:cNvPr>
          <p:cNvSpPr>
            <a:spLocks noGrp="1"/>
          </p:cNvSpPr>
          <p:nvPr>
            <p:ph type="title"/>
          </p:nvPr>
        </p:nvSpPr>
        <p:spPr/>
        <p:txBody>
          <a:bodyPr/>
          <a:lstStyle/>
          <a:p>
            <a:r>
              <a:rPr lang="en-GB" dirty="0"/>
              <a:t>Top Tips for Intros and Conclusions</a:t>
            </a:r>
          </a:p>
        </p:txBody>
      </p:sp>
      <p:sp>
        <p:nvSpPr>
          <p:cNvPr id="3" name="Content Placeholder 2">
            <a:extLst>
              <a:ext uri="{FF2B5EF4-FFF2-40B4-BE49-F238E27FC236}">
                <a16:creationId xmlns:a16="http://schemas.microsoft.com/office/drawing/2014/main" id="{635A38A1-03D3-4C27-98DE-31FE51A12E20}"/>
              </a:ext>
            </a:extLst>
          </p:cNvPr>
          <p:cNvSpPr>
            <a:spLocks noGrp="1"/>
          </p:cNvSpPr>
          <p:nvPr>
            <p:ph idx="1"/>
          </p:nvPr>
        </p:nvSpPr>
        <p:spPr/>
        <p:txBody>
          <a:bodyPr>
            <a:normAutofit lnSpcReduction="10000"/>
          </a:bodyPr>
          <a:lstStyle/>
          <a:p>
            <a:r>
              <a:rPr lang="en-GB" b="1" dirty="0"/>
              <a:t>Use one of the sentence types </a:t>
            </a:r>
            <a:r>
              <a:rPr lang="en-GB" dirty="0"/>
              <a:t>(</a:t>
            </a:r>
            <a:r>
              <a:rPr lang="en-GB" i="1" dirty="0"/>
              <a:t>Statement, Question, Exclamation, Command</a:t>
            </a:r>
            <a:r>
              <a:rPr lang="en-GB" dirty="0"/>
              <a:t> e.g. Have you ever visited Disneyland?)</a:t>
            </a:r>
          </a:p>
          <a:p>
            <a:endParaRPr lang="en-GB" dirty="0"/>
          </a:p>
          <a:p>
            <a:r>
              <a:rPr lang="en-GB" b="1" dirty="0"/>
              <a:t>Include an expanded noun phrase </a:t>
            </a:r>
            <a:r>
              <a:rPr lang="en-GB" dirty="0"/>
              <a:t>(Walt Disney, animator and creator behind the original theme park,-</a:t>
            </a:r>
          </a:p>
          <a:p>
            <a:endParaRPr lang="en-GB" b="1" dirty="0"/>
          </a:p>
          <a:p>
            <a:r>
              <a:rPr lang="en-GB" b="1" dirty="0"/>
              <a:t>Start with a subordinating conjunction </a:t>
            </a:r>
            <a:r>
              <a:rPr lang="en-GB" dirty="0"/>
              <a:t>(When Disneyland California opened its doors in 1955,-</a:t>
            </a:r>
          </a:p>
          <a:p>
            <a:endParaRPr lang="en-GB" dirty="0"/>
          </a:p>
          <a:p>
            <a:r>
              <a:rPr lang="en-GB" dirty="0"/>
              <a:t>*LIVE MARKING*</a:t>
            </a:r>
          </a:p>
        </p:txBody>
      </p:sp>
    </p:spTree>
    <p:extLst>
      <p:ext uri="{BB962C8B-B14F-4D97-AF65-F5344CB8AC3E}">
        <p14:creationId xmlns:p14="http://schemas.microsoft.com/office/powerpoint/2010/main" val="30748861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B3BB6-8286-46DF-8637-E1CE575D436C}"/>
              </a:ext>
            </a:extLst>
          </p:cNvPr>
          <p:cNvSpPr>
            <a:spLocks noGrp="1"/>
          </p:cNvSpPr>
          <p:nvPr>
            <p:ph type="title"/>
          </p:nvPr>
        </p:nvSpPr>
        <p:spPr/>
        <p:txBody>
          <a:bodyPr/>
          <a:lstStyle/>
          <a:p>
            <a:r>
              <a:rPr lang="en-GB" dirty="0"/>
              <a:t>Intro or Detail?</a:t>
            </a:r>
          </a:p>
        </p:txBody>
      </p:sp>
      <p:sp>
        <p:nvSpPr>
          <p:cNvPr id="3" name="Content Placeholder 2">
            <a:extLst>
              <a:ext uri="{FF2B5EF4-FFF2-40B4-BE49-F238E27FC236}">
                <a16:creationId xmlns:a16="http://schemas.microsoft.com/office/drawing/2014/main" id="{635A38A1-03D3-4C27-98DE-31FE51A12E20}"/>
              </a:ext>
            </a:extLst>
          </p:cNvPr>
          <p:cNvSpPr>
            <a:spLocks noGrp="1"/>
          </p:cNvSpPr>
          <p:nvPr>
            <p:ph idx="1"/>
          </p:nvPr>
        </p:nvSpPr>
        <p:spPr/>
        <p:txBody>
          <a:bodyPr>
            <a:normAutofit fontScale="92500" lnSpcReduction="10000"/>
          </a:bodyPr>
          <a:lstStyle/>
          <a:p>
            <a:r>
              <a:rPr lang="en-GB" dirty="0"/>
              <a:t>Children visit their neighbours’ houses to collect sweets. </a:t>
            </a:r>
            <a:r>
              <a:rPr lang="en-GB" b="1" dirty="0">
                <a:solidFill>
                  <a:srgbClr val="FF0000"/>
                </a:solidFill>
              </a:rPr>
              <a:t>D</a:t>
            </a:r>
          </a:p>
          <a:p>
            <a:endParaRPr lang="en-GB" b="1" dirty="0"/>
          </a:p>
          <a:p>
            <a:r>
              <a:rPr lang="en-GB" dirty="0"/>
              <a:t>Hallowe’en is celebrated on 31</a:t>
            </a:r>
            <a:r>
              <a:rPr lang="en-GB" baseline="30000" dirty="0"/>
              <a:t>st</a:t>
            </a:r>
            <a:r>
              <a:rPr lang="en-GB" dirty="0"/>
              <a:t> October in the UK and the USA. </a:t>
            </a:r>
            <a:r>
              <a:rPr lang="en-GB" b="1" dirty="0">
                <a:solidFill>
                  <a:srgbClr val="FF0000"/>
                </a:solidFill>
              </a:rPr>
              <a:t>Intro</a:t>
            </a:r>
            <a:endParaRPr lang="en-GB" dirty="0">
              <a:solidFill>
                <a:srgbClr val="FF0000"/>
              </a:solidFill>
            </a:endParaRPr>
          </a:p>
          <a:p>
            <a:endParaRPr lang="en-GB" dirty="0"/>
          </a:p>
          <a:p>
            <a:endParaRPr lang="en-GB" b="1" dirty="0"/>
          </a:p>
          <a:p>
            <a:endParaRPr lang="en-GB" b="1" dirty="0"/>
          </a:p>
          <a:p>
            <a:r>
              <a:rPr lang="en-GB" dirty="0"/>
              <a:t>In 1916, Roald Dahl, the author of Charlie and the Chocolate Factory, was born in Wales to Norwegian parents. </a:t>
            </a:r>
            <a:r>
              <a:rPr lang="en-GB" b="1" dirty="0">
                <a:solidFill>
                  <a:srgbClr val="FF0000"/>
                </a:solidFill>
              </a:rPr>
              <a:t>Intro</a:t>
            </a:r>
          </a:p>
          <a:p>
            <a:endParaRPr lang="en-GB" b="1" dirty="0"/>
          </a:p>
          <a:p>
            <a:r>
              <a:rPr lang="en-GB" dirty="0"/>
              <a:t>He also had a qualification in photography. </a:t>
            </a:r>
            <a:r>
              <a:rPr lang="en-GB" b="1" dirty="0">
                <a:solidFill>
                  <a:srgbClr val="FF0000"/>
                </a:solidFill>
              </a:rPr>
              <a:t>D</a:t>
            </a:r>
          </a:p>
          <a:p>
            <a:endParaRPr lang="en-GB" dirty="0"/>
          </a:p>
        </p:txBody>
      </p:sp>
      <p:pic>
        <p:nvPicPr>
          <p:cNvPr id="5" name="Picture 4">
            <a:extLst>
              <a:ext uri="{FF2B5EF4-FFF2-40B4-BE49-F238E27FC236}">
                <a16:creationId xmlns:a16="http://schemas.microsoft.com/office/drawing/2014/main" id="{EC76C146-9185-40DC-9FE4-DE17FF4688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4392" y="116632"/>
            <a:ext cx="2126308" cy="2499533"/>
          </a:xfrm>
          <a:prstGeom prst="rect">
            <a:avLst/>
          </a:prstGeom>
        </p:spPr>
      </p:pic>
    </p:spTree>
    <p:extLst>
      <p:ext uri="{BB962C8B-B14F-4D97-AF65-F5344CB8AC3E}">
        <p14:creationId xmlns:p14="http://schemas.microsoft.com/office/powerpoint/2010/main" val="9851904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ACAC76-B98A-4405-9209-35B52A5B7F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7921363"/>
          </a:xfrm>
          <a:prstGeom prst="rect">
            <a:avLst/>
          </a:prstGeom>
        </p:spPr>
      </p:pic>
      <p:pic>
        <p:nvPicPr>
          <p:cNvPr id="4" name="Picture 3">
            <a:extLst>
              <a:ext uri="{FF2B5EF4-FFF2-40B4-BE49-F238E27FC236}">
                <a16:creationId xmlns:a16="http://schemas.microsoft.com/office/drawing/2014/main" id="{4C9CF1FE-545D-45D0-A9B0-008E6F4753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3320" y="0"/>
            <a:ext cx="4785360" cy="6858000"/>
          </a:xfrm>
          <a:prstGeom prst="rect">
            <a:avLst/>
          </a:prstGeom>
        </p:spPr>
      </p:pic>
    </p:spTree>
    <p:extLst>
      <p:ext uri="{BB962C8B-B14F-4D97-AF65-F5344CB8AC3E}">
        <p14:creationId xmlns:p14="http://schemas.microsoft.com/office/powerpoint/2010/main" val="4841328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B3BB6-8286-46DF-8637-E1CE575D436C}"/>
              </a:ext>
            </a:extLst>
          </p:cNvPr>
          <p:cNvSpPr>
            <a:spLocks noGrp="1"/>
          </p:cNvSpPr>
          <p:nvPr>
            <p:ph type="title"/>
          </p:nvPr>
        </p:nvSpPr>
        <p:spPr/>
        <p:txBody>
          <a:bodyPr/>
          <a:lstStyle/>
          <a:p>
            <a:r>
              <a:rPr lang="en-GB" dirty="0"/>
              <a:t>Your Turn: Dogs/Cats are popular pets.</a:t>
            </a:r>
          </a:p>
        </p:txBody>
      </p:sp>
      <p:sp>
        <p:nvSpPr>
          <p:cNvPr id="3" name="Content Placeholder 2">
            <a:extLst>
              <a:ext uri="{FF2B5EF4-FFF2-40B4-BE49-F238E27FC236}">
                <a16:creationId xmlns:a16="http://schemas.microsoft.com/office/drawing/2014/main" id="{635A38A1-03D3-4C27-98DE-31FE51A12E20}"/>
              </a:ext>
            </a:extLst>
          </p:cNvPr>
          <p:cNvSpPr>
            <a:spLocks noGrp="1"/>
          </p:cNvSpPr>
          <p:nvPr>
            <p:ph idx="1"/>
          </p:nvPr>
        </p:nvSpPr>
        <p:spPr/>
        <p:txBody>
          <a:bodyPr>
            <a:normAutofit lnSpcReduction="10000"/>
          </a:bodyPr>
          <a:lstStyle/>
          <a:p>
            <a:r>
              <a:rPr lang="en-GB" b="1" dirty="0"/>
              <a:t>Intro</a:t>
            </a:r>
            <a:r>
              <a:rPr lang="en-GB" dirty="0"/>
              <a:t> (Topic sentence that introduces the paragraph’s main idea)</a:t>
            </a:r>
          </a:p>
          <a:p>
            <a:endParaRPr lang="en-GB" dirty="0"/>
          </a:p>
          <a:p>
            <a:r>
              <a:rPr lang="en-GB" b="1" dirty="0"/>
              <a:t>Detail 1 (D1):</a:t>
            </a:r>
          </a:p>
          <a:p>
            <a:endParaRPr lang="en-GB" b="1" dirty="0"/>
          </a:p>
          <a:p>
            <a:r>
              <a:rPr lang="en-GB" b="1" dirty="0"/>
              <a:t>Detail 2 (D2):</a:t>
            </a:r>
          </a:p>
          <a:p>
            <a:endParaRPr lang="en-GB" b="1" dirty="0"/>
          </a:p>
          <a:p>
            <a:r>
              <a:rPr lang="en-GB" b="1" dirty="0"/>
              <a:t>Detail 3 (D3):</a:t>
            </a:r>
          </a:p>
          <a:p>
            <a:endParaRPr lang="en-GB" dirty="0"/>
          </a:p>
          <a:p>
            <a:r>
              <a:rPr lang="en-GB" b="1" dirty="0"/>
              <a:t>Concluding sentence (C.S.):</a:t>
            </a:r>
          </a:p>
          <a:p>
            <a:endParaRPr lang="en-GB" dirty="0"/>
          </a:p>
        </p:txBody>
      </p:sp>
      <p:pic>
        <p:nvPicPr>
          <p:cNvPr id="5" name="Picture 4" descr="A drawing of a cartoon character&#10;&#10;Description generated with high confidence">
            <a:extLst>
              <a:ext uri="{FF2B5EF4-FFF2-40B4-BE49-F238E27FC236}">
                <a16:creationId xmlns:a16="http://schemas.microsoft.com/office/drawing/2014/main" id="{7A98EC9E-3FBD-4871-AF50-1F95EA0250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8168" y="2217209"/>
            <a:ext cx="2702064" cy="4426177"/>
          </a:xfrm>
          <a:prstGeom prst="rect">
            <a:avLst/>
          </a:prstGeom>
        </p:spPr>
      </p:pic>
    </p:spTree>
    <p:extLst>
      <p:ext uri="{BB962C8B-B14F-4D97-AF65-F5344CB8AC3E}">
        <p14:creationId xmlns:p14="http://schemas.microsoft.com/office/powerpoint/2010/main" val="9707713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B3BB6-8286-46DF-8637-E1CE575D436C}"/>
              </a:ext>
            </a:extLst>
          </p:cNvPr>
          <p:cNvSpPr>
            <a:spLocks noGrp="1"/>
          </p:cNvSpPr>
          <p:nvPr>
            <p:ph type="title"/>
          </p:nvPr>
        </p:nvSpPr>
        <p:spPr/>
        <p:txBody>
          <a:bodyPr/>
          <a:lstStyle/>
          <a:p>
            <a:r>
              <a:rPr lang="en-GB" dirty="0"/>
              <a:t>*Live Marking* Improving On the Go</a:t>
            </a:r>
          </a:p>
        </p:txBody>
      </p:sp>
      <p:sp>
        <p:nvSpPr>
          <p:cNvPr id="3" name="Content Placeholder 2">
            <a:extLst>
              <a:ext uri="{FF2B5EF4-FFF2-40B4-BE49-F238E27FC236}">
                <a16:creationId xmlns:a16="http://schemas.microsoft.com/office/drawing/2014/main" id="{635A38A1-03D3-4C27-98DE-31FE51A12E20}"/>
              </a:ext>
            </a:extLst>
          </p:cNvPr>
          <p:cNvSpPr>
            <a:spLocks noGrp="1"/>
          </p:cNvSpPr>
          <p:nvPr>
            <p:ph idx="1"/>
          </p:nvPr>
        </p:nvSpPr>
        <p:spPr/>
        <p:txBody>
          <a:bodyPr>
            <a:normAutofit fontScale="77500" lnSpcReduction="20000"/>
          </a:bodyPr>
          <a:lstStyle/>
          <a:p>
            <a:pPr marL="0" indent="0">
              <a:buNone/>
            </a:pPr>
            <a:r>
              <a:rPr lang="en-GB" dirty="0"/>
              <a:t>Detail 1 note: </a:t>
            </a:r>
            <a:r>
              <a:rPr lang="en-GB" b="1" dirty="0"/>
              <a:t>‘</a:t>
            </a:r>
            <a:r>
              <a:rPr lang="en-GB" b="1" i="1" dirty="0"/>
              <a:t>1500 died’</a:t>
            </a:r>
          </a:p>
          <a:p>
            <a:pPr marL="0" indent="0" algn="ctr">
              <a:buNone/>
            </a:pPr>
            <a:r>
              <a:rPr lang="en-GB" b="1" i="1" dirty="0"/>
              <a:t>Over one thousand five people died.</a:t>
            </a:r>
          </a:p>
          <a:p>
            <a:pPr marL="0" indent="0" algn="ctr">
              <a:buNone/>
            </a:pPr>
            <a:endParaRPr lang="en-GB" b="1" i="1" dirty="0"/>
          </a:p>
          <a:p>
            <a:r>
              <a:rPr lang="en-GB" dirty="0"/>
              <a:t>Use your question words </a:t>
            </a:r>
            <a:r>
              <a:rPr lang="en-GB" sz="2400" dirty="0"/>
              <a:t>(</a:t>
            </a:r>
            <a:r>
              <a:rPr lang="en-GB" sz="2400" i="1" dirty="0"/>
              <a:t>Who?, What?, When?, Where?, Why? </a:t>
            </a:r>
            <a:r>
              <a:rPr lang="en-GB" sz="2400" dirty="0"/>
              <a:t>and</a:t>
            </a:r>
            <a:r>
              <a:rPr lang="en-GB" sz="2400" i="1" dirty="0"/>
              <a:t> How?)</a:t>
            </a:r>
          </a:p>
          <a:p>
            <a:endParaRPr lang="en-GB" sz="2400" i="1" dirty="0"/>
          </a:p>
          <a:p>
            <a:pPr marL="0" indent="0" algn="ctr">
              <a:buNone/>
            </a:pPr>
            <a:r>
              <a:rPr lang="en-GB" sz="2400" b="1" i="1" dirty="0"/>
              <a:t>Over one thousand five hundred people died because there were not enough life boats for all of the passengers.</a:t>
            </a:r>
          </a:p>
          <a:p>
            <a:r>
              <a:rPr lang="en-GB" dirty="0"/>
              <a:t>Add expanded noun phrase</a:t>
            </a:r>
          </a:p>
          <a:p>
            <a:endParaRPr lang="en-GB" dirty="0"/>
          </a:p>
          <a:p>
            <a:pPr marL="0" indent="0" algn="ctr">
              <a:buNone/>
            </a:pPr>
            <a:r>
              <a:rPr lang="en-GB" b="1" i="1" dirty="0"/>
              <a:t>Over one thousand five hundred people, mainly those in third class, died because there were not enough life boats for all of the passengers.</a:t>
            </a:r>
          </a:p>
          <a:p>
            <a:endParaRPr lang="en-GB" dirty="0"/>
          </a:p>
          <a:p>
            <a:r>
              <a:rPr lang="en-GB" dirty="0"/>
              <a:t>Start with a subordinating conjunction</a:t>
            </a:r>
          </a:p>
        </p:txBody>
      </p:sp>
    </p:spTree>
    <p:extLst>
      <p:ext uri="{BB962C8B-B14F-4D97-AF65-F5344CB8AC3E}">
        <p14:creationId xmlns:p14="http://schemas.microsoft.com/office/powerpoint/2010/main" val="143042146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B3BB6-8286-46DF-8637-E1CE575D436C}"/>
              </a:ext>
            </a:extLst>
          </p:cNvPr>
          <p:cNvSpPr>
            <a:spLocks noGrp="1"/>
          </p:cNvSpPr>
          <p:nvPr>
            <p:ph type="title"/>
          </p:nvPr>
        </p:nvSpPr>
        <p:spPr/>
        <p:txBody>
          <a:bodyPr/>
          <a:lstStyle/>
          <a:p>
            <a:r>
              <a:rPr lang="en-GB" dirty="0"/>
              <a:t>Multiple Paragraphs follow the same idea…</a:t>
            </a:r>
          </a:p>
        </p:txBody>
      </p:sp>
      <p:sp>
        <p:nvSpPr>
          <p:cNvPr id="3" name="Content Placeholder 2">
            <a:extLst>
              <a:ext uri="{FF2B5EF4-FFF2-40B4-BE49-F238E27FC236}">
                <a16:creationId xmlns:a16="http://schemas.microsoft.com/office/drawing/2014/main" id="{635A38A1-03D3-4C27-98DE-31FE51A12E20}"/>
              </a:ext>
            </a:extLst>
          </p:cNvPr>
          <p:cNvSpPr>
            <a:spLocks noGrp="1"/>
          </p:cNvSpPr>
          <p:nvPr>
            <p:ph idx="1"/>
          </p:nvPr>
        </p:nvSpPr>
        <p:spPr/>
        <p:txBody>
          <a:bodyPr>
            <a:normAutofit lnSpcReduction="10000"/>
          </a:bodyPr>
          <a:lstStyle/>
          <a:p>
            <a:r>
              <a:rPr lang="en-GB" b="1" dirty="0"/>
              <a:t>Intro</a:t>
            </a:r>
            <a:r>
              <a:rPr lang="en-GB" dirty="0"/>
              <a:t> (Topic sentence that introduces the paragraph’s main idea)</a:t>
            </a:r>
          </a:p>
          <a:p>
            <a:endParaRPr lang="en-GB" dirty="0"/>
          </a:p>
          <a:p>
            <a:r>
              <a:rPr lang="en-GB" b="1" dirty="0"/>
              <a:t>Detail 1 (D1):</a:t>
            </a:r>
          </a:p>
          <a:p>
            <a:endParaRPr lang="en-GB" b="1" dirty="0"/>
          </a:p>
          <a:p>
            <a:r>
              <a:rPr lang="en-GB" b="1" dirty="0"/>
              <a:t>Detail 2 (D2):</a:t>
            </a:r>
          </a:p>
          <a:p>
            <a:endParaRPr lang="en-GB" b="1" dirty="0"/>
          </a:p>
          <a:p>
            <a:r>
              <a:rPr lang="en-GB" b="1" dirty="0"/>
              <a:t>Detail 3 (D3):</a:t>
            </a:r>
          </a:p>
          <a:p>
            <a:endParaRPr lang="en-GB" dirty="0"/>
          </a:p>
          <a:p>
            <a:pPr marL="0" indent="0">
              <a:buNone/>
            </a:pPr>
            <a:r>
              <a:rPr lang="en-GB" b="1" i="1" u="sng" dirty="0">
                <a:solidFill>
                  <a:srgbClr val="F06795"/>
                </a:solidFill>
              </a:rPr>
              <a:t>N.B. Concluding sentence (C.S.) will be at end of *last* paragraph!</a:t>
            </a:r>
          </a:p>
          <a:p>
            <a:endParaRPr lang="en-GB" dirty="0"/>
          </a:p>
        </p:txBody>
      </p:sp>
      <p:pic>
        <p:nvPicPr>
          <p:cNvPr id="6" name="Picture 5">
            <a:extLst>
              <a:ext uri="{FF2B5EF4-FFF2-40B4-BE49-F238E27FC236}">
                <a16:creationId xmlns:a16="http://schemas.microsoft.com/office/drawing/2014/main" id="{E100C5DB-5448-4BA2-A1AB-993D1354075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03897">
            <a:off x="7553545" y="2985773"/>
            <a:ext cx="1777161" cy="2031041"/>
          </a:xfrm>
          <a:prstGeom prst="rect">
            <a:avLst/>
          </a:prstGeom>
        </p:spPr>
      </p:pic>
    </p:spTree>
    <p:extLst>
      <p:ext uri="{BB962C8B-B14F-4D97-AF65-F5344CB8AC3E}">
        <p14:creationId xmlns:p14="http://schemas.microsoft.com/office/powerpoint/2010/main" val="381517784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35FBCF2-B73F-4294-8C32-7ED531F67B7E}"/>
              </a:ext>
            </a:extLst>
          </p:cNvPr>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1176337" y="-100115"/>
            <a:ext cx="9839325" cy="6956425"/>
          </a:xfrm>
        </p:spPr>
      </p:pic>
    </p:spTree>
    <p:extLst>
      <p:ext uri="{BB962C8B-B14F-4D97-AF65-F5344CB8AC3E}">
        <p14:creationId xmlns:p14="http://schemas.microsoft.com/office/powerpoint/2010/main" val="34451556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091C3C-E978-41D9-A0F4-AD413FB89E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5624" y="0"/>
            <a:ext cx="9700752" cy="6858000"/>
          </a:xfrm>
          <a:prstGeom prst="rect">
            <a:avLst/>
          </a:prstGeom>
        </p:spPr>
      </p:pic>
    </p:spTree>
    <p:extLst>
      <p:ext uri="{BB962C8B-B14F-4D97-AF65-F5344CB8AC3E}">
        <p14:creationId xmlns:p14="http://schemas.microsoft.com/office/powerpoint/2010/main" val="265910164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4EBE4-CE16-49BD-AFD7-8AADFF3621D3}"/>
              </a:ext>
            </a:extLst>
          </p:cNvPr>
          <p:cNvSpPr>
            <a:spLocks noGrp="1"/>
          </p:cNvSpPr>
          <p:nvPr>
            <p:ph type="title"/>
          </p:nvPr>
        </p:nvSpPr>
        <p:spPr/>
        <p:txBody>
          <a:bodyPr>
            <a:normAutofit fontScale="90000"/>
          </a:bodyPr>
          <a:lstStyle/>
          <a:p>
            <a:r>
              <a:rPr lang="en-GB" dirty="0"/>
              <a:t>Literary Devices </a:t>
            </a:r>
            <a:r>
              <a:rPr lang="en-GB" sz="2000" b="0" dirty="0"/>
              <a:t>aka figurative language, imagery, writer’s craft, writer’s techniques…</a:t>
            </a:r>
            <a:br>
              <a:rPr lang="en-GB" sz="2000" b="0" dirty="0"/>
            </a:br>
            <a:endParaRPr lang="en-GB" b="0" dirty="0"/>
          </a:p>
        </p:txBody>
      </p:sp>
      <p:sp>
        <p:nvSpPr>
          <p:cNvPr id="3" name="Content Placeholder 2">
            <a:extLst>
              <a:ext uri="{FF2B5EF4-FFF2-40B4-BE49-F238E27FC236}">
                <a16:creationId xmlns:a16="http://schemas.microsoft.com/office/drawing/2014/main" id="{DA67161E-1951-4122-9950-AE5056B2648B}"/>
              </a:ext>
            </a:extLst>
          </p:cNvPr>
          <p:cNvSpPr>
            <a:spLocks noGrp="1"/>
          </p:cNvSpPr>
          <p:nvPr>
            <p:ph idx="1"/>
          </p:nvPr>
        </p:nvSpPr>
        <p:spPr>
          <a:xfrm>
            <a:off x="838200" y="1268760"/>
            <a:ext cx="10515600" cy="4908203"/>
          </a:xfrm>
        </p:spPr>
        <p:txBody>
          <a:bodyPr>
            <a:normAutofit/>
          </a:bodyPr>
          <a:lstStyle/>
          <a:p>
            <a:r>
              <a:rPr lang="en-GB" b="1" i="1" dirty="0"/>
              <a:t>Alliteration</a:t>
            </a:r>
            <a:r>
              <a:rPr lang="en-GB" dirty="0"/>
              <a:t>,</a:t>
            </a:r>
            <a:r>
              <a:rPr lang="en-GB" b="1" i="1" dirty="0"/>
              <a:t> Analogy</a:t>
            </a:r>
            <a:r>
              <a:rPr lang="en-GB" dirty="0"/>
              <a:t>,</a:t>
            </a:r>
            <a:r>
              <a:rPr lang="en-GB" b="1" i="1" dirty="0"/>
              <a:t> Atmosphere/Mood</a:t>
            </a:r>
            <a:r>
              <a:rPr lang="en-GB" dirty="0"/>
              <a:t>,</a:t>
            </a:r>
            <a:r>
              <a:rPr lang="en-GB" b="1" i="1" dirty="0"/>
              <a:t> Dialect</a:t>
            </a:r>
          </a:p>
          <a:p>
            <a:r>
              <a:rPr lang="en-GB" b="1" i="1" dirty="0"/>
              <a:t>Flash-back/Flash-forward</a:t>
            </a:r>
            <a:r>
              <a:rPr lang="en-GB" dirty="0"/>
              <a:t>,</a:t>
            </a:r>
            <a:r>
              <a:rPr lang="en-GB" b="1" i="1" dirty="0"/>
              <a:t> Foreshadowing </a:t>
            </a:r>
            <a:r>
              <a:rPr lang="en-GB" dirty="0"/>
              <a:t>(hints)</a:t>
            </a:r>
          </a:p>
          <a:p>
            <a:r>
              <a:rPr lang="en-GB" b="1" i="1" dirty="0"/>
              <a:t>Humour </a:t>
            </a:r>
            <a:r>
              <a:rPr lang="en-GB" dirty="0"/>
              <a:t>(Exaggeration; Irony), </a:t>
            </a:r>
            <a:r>
              <a:rPr lang="en-GB" b="1" i="1" dirty="0"/>
              <a:t>Imagery </a:t>
            </a:r>
            <a:r>
              <a:rPr lang="en-GB" dirty="0"/>
              <a:t>(senses), </a:t>
            </a:r>
            <a:r>
              <a:rPr lang="en-GB" b="1" i="1" dirty="0"/>
              <a:t>Metaphor/Simile</a:t>
            </a:r>
          </a:p>
          <a:p>
            <a:r>
              <a:rPr lang="en-GB" b="1" i="1" dirty="0"/>
              <a:t> Onomatopoeia, Personification </a:t>
            </a:r>
            <a:r>
              <a:rPr lang="en-GB" dirty="0"/>
              <a:t>(applies human traits to objects/animals) </a:t>
            </a:r>
          </a:p>
          <a:p>
            <a:r>
              <a:rPr lang="en-GB" b="1" i="1" dirty="0"/>
              <a:t>Point-of-View </a:t>
            </a:r>
            <a:r>
              <a:rPr lang="en-GB" dirty="0"/>
              <a:t>(e.g. first person ‘I’; third person ‘he/she’),</a:t>
            </a:r>
            <a:r>
              <a:rPr lang="en-GB" b="1" i="1" dirty="0"/>
              <a:t> Punctuation </a:t>
            </a:r>
            <a:r>
              <a:rPr lang="en-GB" dirty="0"/>
              <a:t>(ellipsis etc.) </a:t>
            </a:r>
          </a:p>
          <a:p>
            <a:r>
              <a:rPr lang="en-GB" b="1" i="1" dirty="0"/>
              <a:t>Narrative Hook </a:t>
            </a:r>
            <a:r>
              <a:rPr lang="en-GB" dirty="0"/>
              <a:t>(strong opening), </a:t>
            </a:r>
            <a:r>
              <a:rPr lang="en-GB" b="1" i="1" dirty="0"/>
              <a:t>Tone </a:t>
            </a:r>
            <a:r>
              <a:rPr lang="en-GB" dirty="0"/>
              <a:t>(formal, informal)</a:t>
            </a:r>
          </a:p>
          <a:p>
            <a:r>
              <a:rPr lang="en-GB" b="1" i="1" dirty="0"/>
              <a:t>Rhetoric </a:t>
            </a:r>
            <a:r>
              <a:rPr lang="en-GB" dirty="0"/>
              <a:t>(repetition, rhetorical questions) </a:t>
            </a:r>
            <a:r>
              <a:rPr lang="en-GB" b="1" i="1" dirty="0"/>
              <a:t>Rhyme</a:t>
            </a:r>
          </a:p>
          <a:p>
            <a:r>
              <a:rPr lang="en-GB" b="1" i="1" dirty="0"/>
              <a:t>Sentence Structure and Word Order </a:t>
            </a:r>
            <a:r>
              <a:rPr lang="en-GB" dirty="0"/>
              <a:t>(Syntax), </a:t>
            </a:r>
            <a:r>
              <a:rPr lang="en-GB" b="1" i="1" dirty="0"/>
              <a:t>Word Choice </a:t>
            </a:r>
            <a:r>
              <a:rPr lang="en-GB" dirty="0"/>
              <a:t>(Diction).</a:t>
            </a:r>
          </a:p>
          <a:p>
            <a:endParaRPr lang="en-GB" dirty="0"/>
          </a:p>
        </p:txBody>
      </p:sp>
    </p:spTree>
    <p:extLst>
      <p:ext uri="{BB962C8B-B14F-4D97-AF65-F5344CB8AC3E}">
        <p14:creationId xmlns:p14="http://schemas.microsoft.com/office/powerpoint/2010/main" val="149897466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9871075-B709-4221-8C53-3D31E89F00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1400"/>
            <a:ext cx="12192000" cy="8619202"/>
          </a:xfrm>
          <a:prstGeom prst="rect">
            <a:avLst/>
          </a:prstGeom>
        </p:spPr>
      </p:pic>
    </p:spTree>
    <p:extLst>
      <p:ext uri="{BB962C8B-B14F-4D97-AF65-F5344CB8AC3E}">
        <p14:creationId xmlns:p14="http://schemas.microsoft.com/office/powerpoint/2010/main" val="39068208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cs typeface="Arial" pitchFamily="34" charset="0"/>
              </a:rPr>
              <a:t>Deliberate Practice: Expansion</a:t>
            </a:r>
            <a:endParaRPr lang="en-GB" dirty="0"/>
          </a:p>
        </p:txBody>
      </p:sp>
      <p:sp>
        <p:nvSpPr>
          <p:cNvPr id="3" name="Content Placeholder 2"/>
          <p:cNvSpPr>
            <a:spLocks noGrp="1"/>
          </p:cNvSpPr>
          <p:nvPr>
            <p:ph idx="1"/>
          </p:nvPr>
        </p:nvSpPr>
        <p:spPr/>
        <p:txBody>
          <a:bodyPr>
            <a:normAutofit/>
          </a:bodyPr>
          <a:lstStyle/>
          <a:p>
            <a:pPr marL="0" indent="0">
              <a:buNone/>
            </a:pPr>
            <a:r>
              <a:rPr lang="en-GB" sz="3600" b="1" i="1" dirty="0">
                <a:cs typeface="Arial" pitchFamily="34" charset="0"/>
              </a:rPr>
              <a:t>Expand</a:t>
            </a:r>
            <a:r>
              <a:rPr lang="en-GB" sz="3600" dirty="0">
                <a:cs typeface="Arial" pitchFamily="34" charset="0"/>
              </a:rPr>
              <a:t> the following sentence stems using </a:t>
            </a:r>
            <a:r>
              <a:rPr lang="en-GB" sz="3600" b="1" dirty="0">
                <a:cs typeface="Arial" pitchFamily="34" charset="0"/>
              </a:rPr>
              <a:t>‘because’</a:t>
            </a:r>
            <a:r>
              <a:rPr lang="en-GB" sz="3600" dirty="0">
                <a:cs typeface="Arial" pitchFamily="34" charset="0"/>
              </a:rPr>
              <a:t>, </a:t>
            </a:r>
            <a:r>
              <a:rPr lang="en-GB" sz="3600" b="1" dirty="0">
                <a:cs typeface="Arial" pitchFamily="34" charset="0"/>
              </a:rPr>
              <a:t>‘but’</a:t>
            </a:r>
            <a:r>
              <a:rPr lang="en-GB" sz="3600" dirty="0">
                <a:cs typeface="Arial" pitchFamily="34" charset="0"/>
              </a:rPr>
              <a:t>, and </a:t>
            </a:r>
            <a:r>
              <a:rPr lang="en-GB" sz="3600" b="1" dirty="0">
                <a:cs typeface="Arial" pitchFamily="34" charset="0"/>
              </a:rPr>
              <a:t>‘so’</a:t>
            </a:r>
            <a:r>
              <a:rPr lang="en-GB" sz="3600" dirty="0">
                <a:cs typeface="Arial" pitchFamily="34" charset="0"/>
              </a:rPr>
              <a:t>:</a:t>
            </a:r>
          </a:p>
          <a:p>
            <a:pPr marL="0" indent="0">
              <a:buNone/>
            </a:pPr>
            <a:endParaRPr lang="en-GB" sz="3600" dirty="0">
              <a:cs typeface="Arial" pitchFamily="34" charset="0"/>
            </a:endParaRPr>
          </a:p>
          <a:p>
            <a:r>
              <a:rPr lang="en-GB" sz="3600" dirty="0"/>
              <a:t>Malcolm had enough friends…</a:t>
            </a:r>
          </a:p>
          <a:p>
            <a:r>
              <a:rPr lang="en-GB" sz="3600" dirty="0"/>
              <a:t>Taverns can be dangerous places…</a:t>
            </a:r>
          </a:p>
          <a:p>
            <a:r>
              <a:rPr lang="en-GB" sz="3600" dirty="0"/>
              <a:t>Malcolm was patient…</a:t>
            </a:r>
          </a:p>
          <a:p>
            <a:r>
              <a:rPr lang="en-GB" sz="3600" dirty="0"/>
              <a:t>Alice teased Malcolm…</a:t>
            </a:r>
          </a:p>
          <a:p>
            <a:endParaRPr lang="en-GB" dirty="0">
              <a:cs typeface="Arial" pitchFamily="34" charset="0"/>
            </a:endParaRPr>
          </a:p>
          <a:p>
            <a:endParaRPr lang="en-GB" dirty="0"/>
          </a:p>
        </p:txBody>
      </p:sp>
    </p:spTree>
    <p:extLst>
      <p:ext uri="{BB962C8B-B14F-4D97-AF65-F5344CB8AC3E}">
        <p14:creationId xmlns:p14="http://schemas.microsoft.com/office/powerpoint/2010/main" val="3231866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E5BA85-B8C5-4B76-B44C-67470C7F97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92" y="-8756"/>
            <a:ext cx="12167616" cy="6839712"/>
          </a:xfrm>
          <a:prstGeom prst="rect">
            <a:avLst/>
          </a:prstGeom>
        </p:spPr>
      </p:pic>
    </p:spTree>
    <p:extLst>
      <p:ext uri="{BB962C8B-B14F-4D97-AF65-F5344CB8AC3E}">
        <p14:creationId xmlns:p14="http://schemas.microsoft.com/office/powerpoint/2010/main" val="341953311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B162B5-8E7A-4FFA-B974-EDC18BF9ED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3552" y="110206"/>
            <a:ext cx="7992888" cy="6697930"/>
          </a:xfrm>
          <a:prstGeom prst="rect">
            <a:avLst/>
          </a:prstGeom>
        </p:spPr>
      </p:pic>
      <p:sp>
        <p:nvSpPr>
          <p:cNvPr id="4" name="Rectangle 3">
            <a:extLst>
              <a:ext uri="{FF2B5EF4-FFF2-40B4-BE49-F238E27FC236}">
                <a16:creationId xmlns:a16="http://schemas.microsoft.com/office/drawing/2014/main" id="{B5539932-F873-48F2-AA52-9FDE4810E085}"/>
              </a:ext>
            </a:extLst>
          </p:cNvPr>
          <p:cNvSpPr/>
          <p:nvPr/>
        </p:nvSpPr>
        <p:spPr>
          <a:xfrm>
            <a:off x="2555776" y="4509120"/>
            <a:ext cx="7080448" cy="1938992"/>
          </a:xfrm>
          <a:prstGeom prst="rect">
            <a:avLst/>
          </a:prstGeom>
        </p:spPr>
        <p:txBody>
          <a:bodyPr wrap="square">
            <a:spAutoFit/>
          </a:bodyPr>
          <a:lstStyle/>
          <a:p>
            <a:pPr algn="ctr"/>
            <a:r>
              <a:rPr lang="en-GB" sz="6000" b="1" dirty="0">
                <a:latin typeface="Kidlit" pitchFamily="50" charset="0"/>
              </a:rPr>
              <a:t>The Story Kitchen </a:t>
            </a:r>
          </a:p>
          <a:p>
            <a:pPr algn="ctr"/>
            <a:r>
              <a:rPr lang="en-GB" sz="6000" b="1" dirty="0">
                <a:latin typeface="Kidlit" pitchFamily="50" charset="0"/>
              </a:rPr>
              <a:t>is OPEN!</a:t>
            </a:r>
          </a:p>
        </p:txBody>
      </p:sp>
    </p:spTree>
    <p:extLst>
      <p:ext uri="{BB962C8B-B14F-4D97-AF65-F5344CB8AC3E}">
        <p14:creationId xmlns:p14="http://schemas.microsoft.com/office/powerpoint/2010/main" val="1475677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05F0CAB-8320-4BD1-B308-D52073EA2E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59084" y="0"/>
            <a:ext cx="7073832" cy="6858000"/>
          </a:xfrm>
          <a:prstGeom prst="rect">
            <a:avLst/>
          </a:prstGeom>
        </p:spPr>
      </p:pic>
      <p:pic>
        <p:nvPicPr>
          <p:cNvPr id="4" name="Picture 3">
            <a:extLst>
              <a:ext uri="{FF2B5EF4-FFF2-40B4-BE49-F238E27FC236}">
                <a16:creationId xmlns:a16="http://schemas.microsoft.com/office/drawing/2014/main" id="{197C6091-18F0-490B-9F12-1549E46FC3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9084" y="0"/>
            <a:ext cx="7073832" cy="6858000"/>
          </a:xfrm>
          <a:prstGeom prst="rect">
            <a:avLst/>
          </a:prstGeom>
        </p:spPr>
      </p:pic>
    </p:spTree>
    <p:extLst>
      <p:ext uri="{BB962C8B-B14F-4D97-AF65-F5344CB8AC3E}">
        <p14:creationId xmlns:p14="http://schemas.microsoft.com/office/powerpoint/2010/main" val="207528285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F19168-1D0A-4552-80CD-DE7A157BA26B}"/>
              </a:ext>
            </a:extLst>
          </p:cNvPr>
          <p:cNvSpPr>
            <a:spLocks noGrp="1"/>
          </p:cNvSpPr>
          <p:nvPr>
            <p:ph idx="1"/>
          </p:nvPr>
        </p:nvSpPr>
        <p:spPr>
          <a:xfrm>
            <a:off x="4655840" y="980728"/>
            <a:ext cx="7272808" cy="5143426"/>
          </a:xfrm>
        </p:spPr>
        <p:txBody>
          <a:bodyPr>
            <a:normAutofit/>
          </a:bodyPr>
          <a:lstStyle/>
          <a:p>
            <a:pPr marL="0" indent="0">
              <a:buNone/>
            </a:pPr>
            <a:r>
              <a:rPr lang="en-GB" sz="4000" b="1" i="1" u="sng" dirty="0">
                <a:solidFill>
                  <a:schemeClr val="bg1"/>
                </a:solidFill>
                <a:highlight>
                  <a:srgbClr val="73C7D2"/>
                </a:highlight>
              </a:rPr>
              <a:t>1. Prepare</a:t>
            </a:r>
            <a:r>
              <a:rPr lang="en-GB" sz="4000" b="1" dirty="0">
                <a:solidFill>
                  <a:schemeClr val="bg1"/>
                </a:solidFill>
                <a:highlight>
                  <a:srgbClr val="73C7D2"/>
                </a:highlight>
              </a:rPr>
              <a:t>:</a:t>
            </a:r>
            <a:r>
              <a:rPr lang="en-GB" sz="4000" b="1" dirty="0">
                <a:solidFill>
                  <a:schemeClr val="bg1"/>
                </a:solidFill>
              </a:rPr>
              <a:t> </a:t>
            </a:r>
            <a:r>
              <a:rPr lang="en-GB" sz="4000" dirty="0"/>
              <a:t>Today we are going to learn how to write a…</a:t>
            </a:r>
          </a:p>
          <a:p>
            <a:pPr marL="0" indent="0">
              <a:buNone/>
            </a:pPr>
            <a:endParaRPr lang="en-GB" sz="4000" b="1" dirty="0"/>
          </a:p>
          <a:p>
            <a:pPr marL="0" indent="0">
              <a:buNone/>
            </a:pPr>
            <a:r>
              <a:rPr lang="en-GB" sz="4000" b="1" dirty="0"/>
              <a:t>Text Type:</a:t>
            </a:r>
            <a:endParaRPr lang="en-GB" sz="4000" i="1" u="sng" dirty="0"/>
          </a:p>
          <a:p>
            <a:pPr marL="0" indent="0">
              <a:buNone/>
            </a:pPr>
            <a:r>
              <a:rPr lang="en-GB" sz="4000" b="1" dirty="0"/>
              <a:t>Text Style: </a:t>
            </a:r>
          </a:p>
          <a:p>
            <a:pPr marL="0" indent="0">
              <a:buNone/>
            </a:pPr>
            <a:r>
              <a:rPr lang="en-GB" sz="4000" b="1" dirty="0"/>
              <a:t>Text Purpose:</a:t>
            </a:r>
            <a:endParaRPr lang="en-GB" sz="4000" dirty="0"/>
          </a:p>
          <a:p>
            <a:pPr marL="0" indent="0">
              <a:buNone/>
            </a:pPr>
            <a:r>
              <a:rPr lang="en-GB" sz="4000" b="1" dirty="0"/>
              <a:t>Audience:</a:t>
            </a:r>
            <a:endParaRPr lang="en-GB" sz="4000" dirty="0"/>
          </a:p>
          <a:p>
            <a:endParaRPr lang="en-GB" sz="4000" b="1" dirty="0"/>
          </a:p>
        </p:txBody>
      </p:sp>
      <p:pic>
        <p:nvPicPr>
          <p:cNvPr id="4" name="Picture 3">
            <a:extLst>
              <a:ext uri="{FF2B5EF4-FFF2-40B4-BE49-F238E27FC236}">
                <a16:creationId xmlns:a16="http://schemas.microsoft.com/office/drawing/2014/main" id="{26901989-AA0D-4C1D-9FAD-9669C6E0F7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4920" y="3789040"/>
            <a:ext cx="7073832" cy="6858000"/>
          </a:xfrm>
          <a:prstGeom prst="rect">
            <a:avLst/>
          </a:prstGeom>
        </p:spPr>
      </p:pic>
    </p:spTree>
    <p:extLst>
      <p:ext uri="{BB962C8B-B14F-4D97-AF65-F5344CB8AC3E}">
        <p14:creationId xmlns:p14="http://schemas.microsoft.com/office/powerpoint/2010/main" val="328375368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F19168-1D0A-4552-80CD-DE7A157BA26B}"/>
              </a:ext>
            </a:extLst>
          </p:cNvPr>
          <p:cNvSpPr>
            <a:spLocks noGrp="1"/>
          </p:cNvSpPr>
          <p:nvPr>
            <p:ph idx="1"/>
          </p:nvPr>
        </p:nvSpPr>
        <p:spPr>
          <a:xfrm>
            <a:off x="4655840" y="980728"/>
            <a:ext cx="7272808" cy="5143426"/>
          </a:xfrm>
        </p:spPr>
        <p:txBody>
          <a:bodyPr>
            <a:normAutofit/>
          </a:bodyPr>
          <a:lstStyle/>
          <a:p>
            <a:pPr marL="0" indent="0">
              <a:buNone/>
            </a:pPr>
            <a:r>
              <a:rPr lang="en-GB" sz="4000" b="1" i="1" u="sng" dirty="0">
                <a:solidFill>
                  <a:schemeClr val="bg1"/>
                </a:solidFill>
                <a:highlight>
                  <a:srgbClr val="73C7D2"/>
                </a:highlight>
              </a:rPr>
              <a:t>1. Prepare</a:t>
            </a:r>
            <a:r>
              <a:rPr lang="en-GB" sz="4000" b="1" dirty="0">
                <a:solidFill>
                  <a:schemeClr val="bg1"/>
                </a:solidFill>
                <a:highlight>
                  <a:srgbClr val="73C7D2"/>
                </a:highlight>
              </a:rPr>
              <a:t>:</a:t>
            </a:r>
            <a:r>
              <a:rPr lang="en-GB" sz="4000" b="1" dirty="0">
                <a:solidFill>
                  <a:schemeClr val="bg1"/>
                </a:solidFill>
              </a:rPr>
              <a:t> </a:t>
            </a:r>
            <a:r>
              <a:rPr lang="en-GB" sz="4000" dirty="0"/>
              <a:t>Today we are going to learn how to write a…</a:t>
            </a:r>
          </a:p>
          <a:p>
            <a:pPr marL="0" indent="0">
              <a:buNone/>
            </a:pPr>
            <a:endParaRPr lang="en-GB" sz="4000" b="1" dirty="0"/>
          </a:p>
          <a:p>
            <a:pPr marL="0" indent="0">
              <a:buNone/>
            </a:pPr>
            <a:r>
              <a:rPr lang="en-GB" sz="4000" b="1" dirty="0"/>
              <a:t>Text Type: </a:t>
            </a:r>
            <a:r>
              <a:rPr lang="en-GB" sz="4000" dirty="0"/>
              <a:t>Character Description</a:t>
            </a:r>
            <a:endParaRPr lang="en-GB" sz="4000" i="1" u="sng" dirty="0"/>
          </a:p>
          <a:p>
            <a:pPr marL="0" indent="0">
              <a:buNone/>
            </a:pPr>
            <a:r>
              <a:rPr lang="en-GB" sz="4000" b="1" dirty="0"/>
              <a:t>Text Style: </a:t>
            </a:r>
            <a:r>
              <a:rPr lang="en-GB" sz="4000" dirty="0"/>
              <a:t>Descriptive</a:t>
            </a:r>
          </a:p>
          <a:p>
            <a:pPr marL="0" indent="0">
              <a:buNone/>
            </a:pPr>
            <a:r>
              <a:rPr lang="en-GB" sz="4000" b="1" dirty="0"/>
              <a:t>Text Purpose: </a:t>
            </a:r>
            <a:r>
              <a:rPr lang="en-GB" sz="4000" dirty="0"/>
              <a:t>To entertain; inform</a:t>
            </a:r>
          </a:p>
          <a:p>
            <a:pPr marL="0" indent="0">
              <a:buNone/>
            </a:pPr>
            <a:r>
              <a:rPr lang="en-GB" sz="4000" b="1" dirty="0"/>
              <a:t>Audience: </a:t>
            </a:r>
            <a:r>
              <a:rPr lang="en-GB" sz="4000" dirty="0"/>
              <a:t>each other!</a:t>
            </a:r>
          </a:p>
          <a:p>
            <a:endParaRPr lang="en-GB" sz="4000" b="1" dirty="0"/>
          </a:p>
        </p:txBody>
      </p:sp>
      <p:pic>
        <p:nvPicPr>
          <p:cNvPr id="4" name="Picture 3">
            <a:extLst>
              <a:ext uri="{FF2B5EF4-FFF2-40B4-BE49-F238E27FC236}">
                <a16:creationId xmlns:a16="http://schemas.microsoft.com/office/drawing/2014/main" id="{26901989-AA0D-4C1D-9FAD-9669C6E0F7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4920" y="3789040"/>
            <a:ext cx="7073832" cy="6858000"/>
          </a:xfrm>
          <a:prstGeom prst="rect">
            <a:avLst/>
          </a:prstGeom>
        </p:spPr>
      </p:pic>
    </p:spTree>
    <p:extLst>
      <p:ext uri="{BB962C8B-B14F-4D97-AF65-F5344CB8AC3E}">
        <p14:creationId xmlns:p14="http://schemas.microsoft.com/office/powerpoint/2010/main" val="373515576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D84959A-3D9C-4025-B330-1F81462C5A9D}"/>
              </a:ext>
            </a:extLst>
          </p:cNvPr>
          <p:cNvSpPr/>
          <p:nvPr/>
        </p:nvSpPr>
        <p:spPr>
          <a:xfrm>
            <a:off x="835088" y="925740"/>
            <a:ext cx="10521824" cy="4462504"/>
          </a:xfrm>
          <a:prstGeom prst="rect">
            <a:avLst/>
          </a:prstGeom>
        </p:spPr>
        <p:txBody>
          <a:bodyPr wrap="square">
            <a:spAutoFit/>
          </a:bodyPr>
          <a:lstStyle/>
          <a:p>
            <a:pPr>
              <a:lnSpc>
                <a:spcPct val="150000"/>
              </a:lnSpc>
            </a:pPr>
            <a:r>
              <a:rPr lang="en-GB" sz="3200" b="1" baseline="30000" dirty="0">
                <a:solidFill>
                  <a:srgbClr val="EA6090"/>
                </a:solidFill>
                <a:latin typeface="Filson Soft" panose="00000800000000000000" pitchFamily="50" charset="0"/>
              </a:rPr>
              <a:t>S</a:t>
            </a:r>
            <a:r>
              <a:rPr lang="en-GB" sz="2800" b="1" baseline="30000" dirty="0">
                <a:solidFill>
                  <a:srgbClr val="59362F"/>
                </a:solidFill>
                <a:latin typeface="Filson Soft" panose="00000800000000000000" pitchFamily="50" charset="0"/>
              </a:rPr>
              <a:t>	Aim for accuracy. (If in doubt, find out!)</a:t>
            </a:r>
          </a:p>
          <a:p>
            <a:pPr>
              <a:lnSpc>
                <a:spcPct val="150000"/>
              </a:lnSpc>
            </a:pPr>
            <a:r>
              <a:rPr lang="en-GB" sz="3200" b="1" baseline="30000" dirty="0">
                <a:solidFill>
                  <a:srgbClr val="EA6090"/>
                </a:solidFill>
                <a:latin typeface="Filson Soft" panose="00000800000000000000" pitchFamily="50" charset="0"/>
              </a:rPr>
              <a:t>P</a:t>
            </a:r>
            <a:r>
              <a:rPr lang="en-GB" sz="2800" b="1" baseline="30000" dirty="0">
                <a:solidFill>
                  <a:srgbClr val="59362F"/>
                </a:solidFill>
                <a:latin typeface="Filson Soft" panose="00000800000000000000" pitchFamily="50" charset="0"/>
              </a:rPr>
              <a:t>	Proper punctuation please (be ambitious!)</a:t>
            </a:r>
            <a:endParaRPr lang="en-GB" sz="2800" b="1" i="1" u="sng" baseline="30000" dirty="0">
              <a:solidFill>
                <a:srgbClr val="1EC1D0"/>
              </a:solidFill>
              <a:latin typeface="Filson Soft" panose="00000800000000000000" pitchFamily="50" charset="0"/>
            </a:endParaRPr>
          </a:p>
          <a:p>
            <a:pPr>
              <a:lnSpc>
                <a:spcPct val="150000"/>
              </a:lnSpc>
            </a:pPr>
            <a:r>
              <a:rPr lang="en-GB" sz="3200" b="1" baseline="30000" dirty="0">
                <a:solidFill>
                  <a:srgbClr val="EA6090"/>
                </a:solidFill>
                <a:latin typeface="Filson Soft" panose="00000800000000000000" pitchFamily="50" charset="0"/>
              </a:rPr>
              <a:t>a</a:t>
            </a:r>
            <a:r>
              <a:rPr lang="en-GB" sz="2800" b="1" baseline="30000" dirty="0">
                <a:solidFill>
                  <a:srgbClr val="59362F"/>
                </a:solidFill>
                <a:latin typeface="Filson Soft" panose="00000800000000000000" pitchFamily="50" charset="0"/>
              </a:rPr>
              <a:t>	</a:t>
            </a:r>
          </a:p>
          <a:p>
            <a:pPr>
              <a:lnSpc>
                <a:spcPct val="150000"/>
              </a:lnSpc>
            </a:pPr>
            <a:r>
              <a:rPr lang="en-GB" sz="3200" b="1" baseline="30000" dirty="0">
                <a:solidFill>
                  <a:srgbClr val="EA6090"/>
                </a:solidFill>
                <a:latin typeface="Filson Soft" panose="00000800000000000000" pitchFamily="50" charset="0"/>
              </a:rPr>
              <a:t>G</a:t>
            </a:r>
            <a:r>
              <a:rPr lang="en-GB" sz="2800" b="1" baseline="30000" dirty="0">
                <a:solidFill>
                  <a:srgbClr val="59362F"/>
                </a:solidFill>
                <a:latin typeface="Filson Soft" panose="00000800000000000000" pitchFamily="50" charset="0"/>
              </a:rPr>
              <a:t>	</a:t>
            </a:r>
            <a:r>
              <a:rPr lang="en-GB" sz="2800" b="1" u="sng" baseline="30000" dirty="0">
                <a:solidFill>
                  <a:srgbClr val="21B8D1"/>
                </a:solidFill>
                <a:latin typeface="Filson Soft" panose="00000800000000000000" pitchFamily="50" charset="0"/>
              </a:rPr>
              <a:t>Four Sentence Types</a:t>
            </a:r>
            <a:r>
              <a:rPr lang="en-GB" sz="2800" b="1" baseline="30000" dirty="0">
                <a:solidFill>
                  <a:srgbClr val="59362F"/>
                </a:solidFill>
                <a:latin typeface="Filson Soft" panose="00000800000000000000" pitchFamily="50" charset="0"/>
              </a:rPr>
              <a:t>, </a:t>
            </a:r>
            <a:r>
              <a:rPr lang="en-GB" sz="2800" b="1" u="sng" baseline="30000" dirty="0">
                <a:solidFill>
                  <a:srgbClr val="21B8D1"/>
                </a:solidFill>
                <a:latin typeface="Filson Soft" panose="00000800000000000000" pitchFamily="50" charset="0"/>
              </a:rPr>
              <a:t>Noun Phrase</a:t>
            </a:r>
            <a:r>
              <a:rPr lang="en-GB" sz="2800" b="1" baseline="30000" dirty="0">
                <a:solidFill>
                  <a:srgbClr val="59362F"/>
                </a:solidFill>
                <a:latin typeface="Filson Soft" panose="00000800000000000000" pitchFamily="50" charset="0"/>
              </a:rPr>
              <a:t>, </a:t>
            </a:r>
            <a:r>
              <a:rPr lang="en-GB" sz="2800" b="1" u="sng" baseline="30000" dirty="0">
                <a:solidFill>
                  <a:srgbClr val="21B8D1"/>
                </a:solidFill>
                <a:latin typeface="Filson Soft" panose="00000800000000000000" pitchFamily="50" charset="0"/>
              </a:rPr>
              <a:t>Fronted Adverbials </a:t>
            </a:r>
            <a:r>
              <a:rPr lang="en-GB" sz="2800" b="1" baseline="30000" dirty="0">
                <a:solidFill>
                  <a:srgbClr val="59362F"/>
                </a:solidFill>
                <a:latin typeface="Filson Soft" panose="00000800000000000000" pitchFamily="50" charset="0"/>
              </a:rPr>
              <a:t>:D</a:t>
            </a:r>
          </a:p>
          <a:p>
            <a:pPr>
              <a:lnSpc>
                <a:spcPct val="150000"/>
              </a:lnSpc>
            </a:pPr>
            <a:r>
              <a:rPr lang="en-GB" sz="3200" b="1" baseline="30000" dirty="0">
                <a:solidFill>
                  <a:srgbClr val="EA6090"/>
                </a:solidFill>
                <a:latin typeface="Filson Soft" panose="00000800000000000000" pitchFamily="50" charset="0"/>
              </a:rPr>
              <a:t>H </a:t>
            </a:r>
            <a:r>
              <a:rPr lang="en-GB" sz="2800" b="1" baseline="30000" dirty="0">
                <a:solidFill>
                  <a:srgbClr val="59362F"/>
                </a:solidFill>
                <a:latin typeface="Filson Soft" panose="00000800000000000000" pitchFamily="50" charset="0"/>
              </a:rPr>
              <a:t>  	Best handwriting, joined please. (We *might* type for redrafting later)</a:t>
            </a:r>
          </a:p>
          <a:p>
            <a:pPr>
              <a:lnSpc>
                <a:spcPct val="150000"/>
              </a:lnSpc>
            </a:pPr>
            <a:r>
              <a:rPr lang="en-GB" sz="3200" b="1" baseline="30000" dirty="0">
                <a:solidFill>
                  <a:srgbClr val="EA6090"/>
                </a:solidFill>
                <a:latin typeface="Filson Soft" panose="00000800000000000000" pitchFamily="50" charset="0"/>
              </a:rPr>
              <a:t>E</a:t>
            </a:r>
            <a:r>
              <a:rPr lang="en-GB" sz="2800" b="1" baseline="30000" dirty="0">
                <a:solidFill>
                  <a:srgbClr val="59362F"/>
                </a:solidFill>
                <a:latin typeface="Filson Soft" panose="00000800000000000000" pitchFamily="50" charset="0"/>
              </a:rPr>
              <a:t>	See ‘Mission from the Mountain’ requirements</a:t>
            </a:r>
          </a:p>
          <a:p>
            <a:pPr>
              <a:lnSpc>
                <a:spcPct val="150000"/>
              </a:lnSpc>
            </a:pPr>
            <a:r>
              <a:rPr lang="en-GB" sz="3200" b="1" baseline="30000" dirty="0">
                <a:solidFill>
                  <a:srgbClr val="EA6090"/>
                </a:solidFill>
                <a:latin typeface="Filson Soft" panose="00000800000000000000" pitchFamily="50" charset="0"/>
              </a:rPr>
              <a:t>T</a:t>
            </a:r>
            <a:r>
              <a:rPr lang="en-GB" sz="2800" b="1" baseline="30000" dirty="0">
                <a:solidFill>
                  <a:srgbClr val="59362F"/>
                </a:solidFill>
                <a:latin typeface="Filson Soft" panose="00000800000000000000" pitchFamily="50" charset="0"/>
              </a:rPr>
              <a:t>	Setting (Descriptive Writing)</a:t>
            </a:r>
          </a:p>
          <a:p>
            <a:pPr>
              <a:lnSpc>
                <a:spcPct val="150000"/>
              </a:lnSpc>
            </a:pPr>
            <a:r>
              <a:rPr lang="en-GB" sz="3200" b="1" baseline="30000" dirty="0">
                <a:solidFill>
                  <a:srgbClr val="EA6090"/>
                </a:solidFill>
                <a:latin typeface="Filson Soft" panose="00000800000000000000" pitchFamily="50" charset="0"/>
              </a:rPr>
              <a:t>T</a:t>
            </a:r>
            <a:r>
              <a:rPr lang="en-GB" sz="2800" b="1" baseline="30000" dirty="0">
                <a:solidFill>
                  <a:srgbClr val="59362F"/>
                </a:solidFill>
                <a:latin typeface="Filson Soft" panose="00000800000000000000" pitchFamily="50" charset="0"/>
              </a:rPr>
              <a:t>	Normal prose layout, single paragraph (Include a title!)</a:t>
            </a:r>
          </a:p>
          <a:p>
            <a:pPr>
              <a:lnSpc>
                <a:spcPct val="150000"/>
              </a:lnSpc>
            </a:pPr>
            <a:r>
              <a:rPr lang="en-GB" sz="3200" b="1" baseline="30000" dirty="0">
                <a:solidFill>
                  <a:srgbClr val="EA6090"/>
                </a:solidFill>
                <a:latin typeface="Filson Soft" panose="00000800000000000000" pitchFamily="50" charset="0"/>
              </a:rPr>
              <a:t>I	</a:t>
            </a:r>
            <a:r>
              <a:rPr lang="en-GB" sz="2800" b="1" baseline="30000" dirty="0">
                <a:solidFill>
                  <a:srgbClr val="59362F"/>
                </a:solidFill>
                <a:latin typeface="Filson Soft" panose="00000800000000000000" pitchFamily="50" charset="0"/>
              </a:rPr>
              <a:t>Choose from 4 inspirational photos</a:t>
            </a:r>
          </a:p>
        </p:txBody>
      </p:sp>
      <p:sp>
        <p:nvSpPr>
          <p:cNvPr id="13" name="Rectangle 12">
            <a:extLst>
              <a:ext uri="{FF2B5EF4-FFF2-40B4-BE49-F238E27FC236}">
                <a16:creationId xmlns:a16="http://schemas.microsoft.com/office/drawing/2014/main" id="{C1984AEE-6E79-4A6B-B2A8-1EA91E40B072}"/>
              </a:ext>
            </a:extLst>
          </p:cNvPr>
          <p:cNvSpPr/>
          <p:nvPr/>
        </p:nvSpPr>
        <p:spPr>
          <a:xfrm rot="2096364">
            <a:off x="8847804" y="1039172"/>
            <a:ext cx="3530134" cy="461665"/>
          </a:xfrm>
          <a:prstGeom prst="rect">
            <a:avLst/>
          </a:prstGeom>
        </p:spPr>
        <p:txBody>
          <a:bodyPr wrap="none">
            <a:spAutoFit/>
          </a:bodyPr>
          <a:lstStyle/>
          <a:p>
            <a:r>
              <a:rPr lang="en-GB" sz="3600" baseline="30000" dirty="0">
                <a:solidFill>
                  <a:srgbClr val="EA6090"/>
                </a:solidFill>
                <a:latin typeface="Filson Soft Black" panose="00000A00000000000000" pitchFamily="50" charset="0"/>
              </a:rPr>
              <a:t>Today’s Ingredients…</a:t>
            </a:r>
          </a:p>
        </p:txBody>
      </p:sp>
      <p:pic>
        <p:nvPicPr>
          <p:cNvPr id="5" name="Picture 4">
            <a:extLst>
              <a:ext uri="{FF2B5EF4-FFF2-40B4-BE49-F238E27FC236}">
                <a16:creationId xmlns:a16="http://schemas.microsoft.com/office/drawing/2014/main" id="{4F266E12-EC59-4DA6-8EDF-926D5A09174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13489" y="3701008"/>
            <a:ext cx="4429387" cy="4294240"/>
          </a:xfrm>
          <a:prstGeom prst="rect">
            <a:avLst/>
          </a:prstGeom>
        </p:spPr>
      </p:pic>
    </p:spTree>
    <p:extLst>
      <p:ext uri="{BB962C8B-B14F-4D97-AF65-F5344CB8AC3E}">
        <p14:creationId xmlns:p14="http://schemas.microsoft.com/office/powerpoint/2010/main" val="30701540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9FB9465-14B8-4D87-ADB9-3CCD9796F9FF}"/>
              </a:ext>
            </a:extLst>
          </p:cNvPr>
          <p:cNvSpPr/>
          <p:nvPr/>
        </p:nvSpPr>
        <p:spPr>
          <a:xfrm>
            <a:off x="0" y="0"/>
            <a:ext cx="12192000" cy="6858000"/>
          </a:xfrm>
          <a:prstGeom prst="rect">
            <a:avLst/>
          </a:prstGeom>
          <a:solidFill>
            <a:srgbClr val="DAE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descr="A screenshot of a cell phone&#10;&#10;Description generated with very high confidence">
            <a:extLst>
              <a:ext uri="{FF2B5EF4-FFF2-40B4-BE49-F238E27FC236}">
                <a16:creationId xmlns:a16="http://schemas.microsoft.com/office/drawing/2014/main" id="{5EA67436-7345-4B6E-A684-EA60211B1FBD}"/>
              </a:ext>
            </a:extLst>
          </p:cNvPr>
          <p:cNvPicPr>
            <a:picLocks noChangeAspect="1"/>
          </p:cNvPicPr>
          <p:nvPr/>
        </p:nvPicPr>
        <p:blipFill rotWithShape="1">
          <a:blip r:embed="rId2">
            <a:extLst>
              <a:ext uri="{28A0092B-C50C-407E-A947-70E740481C1C}">
                <a14:useLocalDpi xmlns:a14="http://schemas.microsoft.com/office/drawing/2010/main" val="0"/>
              </a:ext>
            </a:extLst>
          </a:blip>
          <a:srcRect t="28972" b="27103"/>
          <a:stretch/>
        </p:blipFill>
        <p:spPr>
          <a:xfrm>
            <a:off x="341537" y="-76594"/>
            <a:ext cx="4392488" cy="7011185"/>
          </a:xfrm>
          <a:prstGeom prst="rect">
            <a:avLst/>
          </a:prstGeom>
        </p:spPr>
      </p:pic>
      <p:sp>
        <p:nvSpPr>
          <p:cNvPr id="8" name="Rectangle 7">
            <a:extLst>
              <a:ext uri="{FF2B5EF4-FFF2-40B4-BE49-F238E27FC236}">
                <a16:creationId xmlns:a16="http://schemas.microsoft.com/office/drawing/2014/main" id="{8CE3F3CE-7B0B-4370-ACB5-188BE8634CE0}"/>
              </a:ext>
            </a:extLst>
          </p:cNvPr>
          <p:cNvSpPr/>
          <p:nvPr/>
        </p:nvSpPr>
        <p:spPr>
          <a:xfrm>
            <a:off x="3215680" y="2574394"/>
            <a:ext cx="8976320" cy="461665"/>
          </a:xfrm>
          <a:prstGeom prst="rect">
            <a:avLst/>
          </a:prstGeom>
        </p:spPr>
        <p:txBody>
          <a:bodyPr wrap="square">
            <a:spAutoFit/>
          </a:bodyPr>
          <a:lstStyle/>
          <a:p>
            <a:r>
              <a:rPr lang="en-GB" sz="2400" dirty="0"/>
              <a:t>Use 4 sentence types, noun phrase, (subordinating conjunction)</a:t>
            </a:r>
          </a:p>
        </p:txBody>
      </p:sp>
      <p:sp>
        <p:nvSpPr>
          <p:cNvPr id="9" name="Rectangle 8">
            <a:extLst>
              <a:ext uri="{FF2B5EF4-FFF2-40B4-BE49-F238E27FC236}">
                <a16:creationId xmlns:a16="http://schemas.microsoft.com/office/drawing/2014/main" id="{F1B4318D-B6FE-4208-9558-369540099D64}"/>
              </a:ext>
            </a:extLst>
          </p:cNvPr>
          <p:cNvSpPr/>
          <p:nvPr/>
        </p:nvSpPr>
        <p:spPr>
          <a:xfrm>
            <a:off x="4429805" y="4009809"/>
            <a:ext cx="6029407" cy="461665"/>
          </a:xfrm>
          <a:prstGeom prst="rect">
            <a:avLst/>
          </a:prstGeom>
        </p:spPr>
        <p:txBody>
          <a:bodyPr wrap="none">
            <a:spAutoFit/>
          </a:bodyPr>
          <a:lstStyle/>
          <a:p>
            <a:r>
              <a:rPr lang="en-GB" sz="2400" dirty="0"/>
              <a:t>Word choice, imagery, detail, simile/metaphor </a:t>
            </a:r>
          </a:p>
        </p:txBody>
      </p:sp>
      <p:sp>
        <p:nvSpPr>
          <p:cNvPr id="11" name="Rectangle 10">
            <a:extLst>
              <a:ext uri="{FF2B5EF4-FFF2-40B4-BE49-F238E27FC236}">
                <a16:creationId xmlns:a16="http://schemas.microsoft.com/office/drawing/2014/main" id="{5E0EA1CC-288A-436D-9643-1179495E5286}"/>
              </a:ext>
            </a:extLst>
          </p:cNvPr>
          <p:cNvSpPr/>
          <p:nvPr/>
        </p:nvSpPr>
        <p:spPr>
          <a:xfrm>
            <a:off x="3935760" y="5445224"/>
            <a:ext cx="4894417" cy="461665"/>
          </a:xfrm>
          <a:prstGeom prst="rect">
            <a:avLst/>
          </a:prstGeom>
        </p:spPr>
        <p:txBody>
          <a:bodyPr wrap="none">
            <a:spAutoFit/>
          </a:bodyPr>
          <a:lstStyle/>
          <a:p>
            <a:r>
              <a:rPr lang="en-GB" sz="2400" dirty="0"/>
              <a:t>Paragraphs (Single Paragraph Outline)</a:t>
            </a:r>
          </a:p>
        </p:txBody>
      </p:sp>
      <p:sp>
        <p:nvSpPr>
          <p:cNvPr id="14" name="Rectangle 13">
            <a:extLst>
              <a:ext uri="{FF2B5EF4-FFF2-40B4-BE49-F238E27FC236}">
                <a16:creationId xmlns:a16="http://schemas.microsoft.com/office/drawing/2014/main" id="{F6699436-69AB-41E4-800A-6A1239492F7C}"/>
              </a:ext>
            </a:extLst>
          </p:cNvPr>
          <p:cNvSpPr/>
          <p:nvPr/>
        </p:nvSpPr>
        <p:spPr>
          <a:xfrm>
            <a:off x="2031840" y="6151612"/>
            <a:ext cx="4763035" cy="461665"/>
          </a:xfrm>
          <a:prstGeom prst="rect">
            <a:avLst/>
          </a:prstGeom>
        </p:spPr>
        <p:txBody>
          <a:bodyPr wrap="none">
            <a:spAutoFit/>
          </a:bodyPr>
          <a:lstStyle/>
          <a:p>
            <a:r>
              <a:rPr lang="en-GB" sz="2400" dirty="0"/>
              <a:t>Choice of inspirational photo/person</a:t>
            </a:r>
          </a:p>
        </p:txBody>
      </p:sp>
      <p:sp>
        <p:nvSpPr>
          <p:cNvPr id="15" name="Rectangle 14">
            <a:extLst>
              <a:ext uri="{FF2B5EF4-FFF2-40B4-BE49-F238E27FC236}">
                <a16:creationId xmlns:a16="http://schemas.microsoft.com/office/drawing/2014/main" id="{7B39B3EB-EBB6-4B64-9831-EBD133C2E11E}"/>
              </a:ext>
            </a:extLst>
          </p:cNvPr>
          <p:cNvSpPr/>
          <p:nvPr/>
        </p:nvSpPr>
        <p:spPr>
          <a:xfrm>
            <a:off x="3071664" y="4697973"/>
            <a:ext cx="5453929" cy="461665"/>
          </a:xfrm>
          <a:prstGeom prst="rect">
            <a:avLst/>
          </a:prstGeom>
        </p:spPr>
        <p:txBody>
          <a:bodyPr wrap="none">
            <a:spAutoFit/>
          </a:bodyPr>
          <a:lstStyle/>
          <a:p>
            <a:r>
              <a:rPr lang="en-GB" sz="2400" dirty="0"/>
              <a:t>Holiday Brochure; Persuasive (Descriptive)</a:t>
            </a:r>
          </a:p>
        </p:txBody>
      </p:sp>
      <p:sp>
        <p:nvSpPr>
          <p:cNvPr id="16" name="Rectangle 15">
            <a:extLst>
              <a:ext uri="{FF2B5EF4-FFF2-40B4-BE49-F238E27FC236}">
                <a16:creationId xmlns:a16="http://schemas.microsoft.com/office/drawing/2014/main" id="{A0B0F639-3370-4712-BDC5-9A04079E54AC}"/>
              </a:ext>
            </a:extLst>
          </p:cNvPr>
          <p:cNvSpPr/>
          <p:nvPr/>
        </p:nvSpPr>
        <p:spPr>
          <a:xfrm>
            <a:off x="3774367" y="3261722"/>
            <a:ext cx="5358968" cy="461665"/>
          </a:xfrm>
          <a:prstGeom prst="rect">
            <a:avLst/>
          </a:prstGeom>
        </p:spPr>
        <p:txBody>
          <a:bodyPr wrap="none">
            <a:spAutoFit/>
          </a:bodyPr>
          <a:lstStyle/>
          <a:p>
            <a:r>
              <a:rPr lang="en-GB" sz="2400" dirty="0"/>
              <a:t>As appropriate to task (always your best!)</a:t>
            </a:r>
          </a:p>
        </p:txBody>
      </p:sp>
      <p:sp>
        <p:nvSpPr>
          <p:cNvPr id="17" name="Rectangle 16">
            <a:extLst>
              <a:ext uri="{FF2B5EF4-FFF2-40B4-BE49-F238E27FC236}">
                <a16:creationId xmlns:a16="http://schemas.microsoft.com/office/drawing/2014/main" id="{F1472677-4A5F-4F13-80C0-85CE1BA9493D}"/>
              </a:ext>
            </a:extLst>
          </p:cNvPr>
          <p:cNvSpPr/>
          <p:nvPr/>
        </p:nvSpPr>
        <p:spPr>
          <a:xfrm>
            <a:off x="3543567" y="1115330"/>
            <a:ext cx="4913204" cy="461665"/>
          </a:xfrm>
          <a:prstGeom prst="rect">
            <a:avLst/>
          </a:prstGeom>
        </p:spPr>
        <p:txBody>
          <a:bodyPr wrap="none">
            <a:spAutoFit/>
          </a:bodyPr>
          <a:lstStyle/>
          <a:p>
            <a:r>
              <a:rPr lang="en-GB" sz="2400" dirty="0"/>
              <a:t>As appropriate to task (be ambitious!)</a:t>
            </a:r>
          </a:p>
        </p:txBody>
      </p:sp>
      <p:sp>
        <p:nvSpPr>
          <p:cNvPr id="18" name="Rectangle 17">
            <a:extLst>
              <a:ext uri="{FF2B5EF4-FFF2-40B4-BE49-F238E27FC236}">
                <a16:creationId xmlns:a16="http://schemas.microsoft.com/office/drawing/2014/main" id="{FAC5FC41-550B-48DE-A0BC-2000C7A46FDF}"/>
              </a:ext>
            </a:extLst>
          </p:cNvPr>
          <p:cNvSpPr/>
          <p:nvPr/>
        </p:nvSpPr>
        <p:spPr>
          <a:xfrm>
            <a:off x="2787957" y="427166"/>
            <a:ext cx="5138266" cy="461665"/>
          </a:xfrm>
          <a:prstGeom prst="rect">
            <a:avLst/>
          </a:prstGeom>
        </p:spPr>
        <p:txBody>
          <a:bodyPr wrap="none">
            <a:spAutoFit/>
          </a:bodyPr>
          <a:lstStyle/>
          <a:p>
            <a:r>
              <a:rPr lang="en-GB" sz="2400" dirty="0"/>
              <a:t>Aim for accuracy! (If in doubt, find out!)</a:t>
            </a:r>
          </a:p>
        </p:txBody>
      </p:sp>
    </p:spTree>
    <p:extLst>
      <p:ext uri="{BB962C8B-B14F-4D97-AF65-F5344CB8AC3E}">
        <p14:creationId xmlns:p14="http://schemas.microsoft.com/office/powerpoint/2010/main" val="197052348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AF8577C-C4EF-4142-BB4F-AB60175552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92" y="9144"/>
            <a:ext cx="12167616" cy="6839712"/>
          </a:xfrm>
          <a:prstGeom prst="rect">
            <a:avLst/>
          </a:prstGeom>
        </p:spPr>
      </p:pic>
    </p:spTree>
    <p:extLst>
      <p:ext uri="{BB962C8B-B14F-4D97-AF65-F5344CB8AC3E}">
        <p14:creationId xmlns:p14="http://schemas.microsoft.com/office/powerpoint/2010/main" val="238711819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68D61A0-1DDE-41E6-81D4-9032215A4A60}"/>
              </a:ext>
            </a:extLst>
          </p:cNvPr>
          <p:cNvGrpSpPr/>
          <p:nvPr/>
        </p:nvGrpSpPr>
        <p:grpSpPr>
          <a:xfrm>
            <a:off x="-672752" y="0"/>
            <a:ext cx="12864752" cy="6882272"/>
            <a:chOff x="-600744" y="0"/>
            <a:chExt cx="11012057" cy="6882272"/>
          </a:xfrm>
        </p:grpSpPr>
        <p:pic>
          <p:nvPicPr>
            <p:cNvPr id="10" name="Picture 9" descr="A river running through a city&#10;&#10;Description automatically generated">
              <a:extLst>
                <a:ext uri="{FF2B5EF4-FFF2-40B4-BE49-F238E27FC236}">
                  <a16:creationId xmlns:a16="http://schemas.microsoft.com/office/drawing/2014/main" id="{43D1E01A-95E9-413E-8F63-E776385956E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5255618" cy="3501008"/>
            </a:xfrm>
            <a:prstGeom prst="rect">
              <a:avLst/>
            </a:prstGeom>
          </p:spPr>
        </p:pic>
        <p:pic>
          <p:nvPicPr>
            <p:cNvPr id="3" name="Picture 2">
              <a:extLst>
                <a:ext uri="{FF2B5EF4-FFF2-40B4-BE49-F238E27FC236}">
                  <a16:creationId xmlns:a16="http://schemas.microsoft.com/office/drawing/2014/main" id="{4AE36238-C825-409B-9F08-A09FAA23A875}"/>
                </a:ext>
              </a:extLst>
            </p:cNvPr>
            <p:cNvPicPr>
              <a:picLocks noChangeAspect="1"/>
            </p:cNvPicPr>
            <p:nvPr/>
          </p:nvPicPr>
          <p:blipFill rotWithShape="1">
            <a:blip r:embed="rId3">
              <a:extLst>
                <a:ext uri="{28A0092B-C50C-407E-A947-70E740481C1C}">
                  <a14:useLocalDpi xmlns:a14="http://schemas.microsoft.com/office/drawing/2010/main" val="0"/>
                </a:ext>
              </a:extLst>
            </a:blip>
            <a:srcRect l="-9988" r="8689"/>
            <a:stretch/>
          </p:blipFill>
          <p:spPr>
            <a:xfrm>
              <a:off x="-600744" y="3308074"/>
              <a:ext cx="5852160" cy="3574198"/>
            </a:xfrm>
            <a:prstGeom prst="rect">
              <a:avLst/>
            </a:prstGeom>
          </p:spPr>
        </p:pic>
        <p:pic>
          <p:nvPicPr>
            <p:cNvPr id="9" name="Picture 8" descr="A picture containing nature, outdoor, water&#10;&#10;Description automatically generated">
              <a:extLst>
                <a:ext uri="{FF2B5EF4-FFF2-40B4-BE49-F238E27FC236}">
                  <a16:creationId xmlns:a16="http://schemas.microsoft.com/office/drawing/2014/main" id="{86EF6281-D5A0-48B6-8C13-B80AC8004E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1416" y="0"/>
              <a:ext cx="5159897" cy="3439931"/>
            </a:xfrm>
            <a:prstGeom prst="rect">
              <a:avLst/>
            </a:prstGeom>
          </p:spPr>
        </p:pic>
        <p:pic>
          <p:nvPicPr>
            <p:cNvPr id="12" name="Picture 11" descr="A snow covered slope&#10;&#10;Description automatically generated">
              <a:extLst>
                <a:ext uri="{FF2B5EF4-FFF2-40B4-BE49-F238E27FC236}">
                  <a16:creationId xmlns:a16="http://schemas.microsoft.com/office/drawing/2014/main" id="{6A06ADA9-3FD6-437E-8DC6-922AF05D95F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060" t="13333" r="3494"/>
            <a:stretch/>
          </p:blipFill>
          <p:spPr>
            <a:xfrm>
              <a:off x="5251416" y="3309590"/>
              <a:ext cx="5159896" cy="3572682"/>
            </a:xfrm>
            <a:prstGeom prst="rect">
              <a:avLst/>
            </a:prstGeom>
          </p:spPr>
        </p:pic>
      </p:grpSp>
      <p:sp>
        <p:nvSpPr>
          <p:cNvPr id="8" name="Rectangle 7">
            <a:extLst>
              <a:ext uri="{FF2B5EF4-FFF2-40B4-BE49-F238E27FC236}">
                <a16:creationId xmlns:a16="http://schemas.microsoft.com/office/drawing/2014/main" id="{88F33163-7762-4F61-9BA0-2DA9B342B152}"/>
              </a:ext>
            </a:extLst>
          </p:cNvPr>
          <p:cNvSpPr/>
          <p:nvPr/>
        </p:nvSpPr>
        <p:spPr>
          <a:xfrm>
            <a:off x="4799856" y="5138677"/>
            <a:ext cx="2799993" cy="1615827"/>
          </a:xfrm>
          <a:prstGeom prst="rect">
            <a:avLst/>
          </a:prstGeom>
          <a:solidFill>
            <a:schemeClr val="bg1"/>
          </a:solidFill>
          <a:ln w="76200">
            <a:solidFill>
              <a:srgbClr val="29B9D3"/>
            </a:solidFill>
          </a:ln>
        </p:spPr>
        <p:txBody>
          <a:bodyPr wrap="square">
            <a:spAutoFit/>
          </a:bodyPr>
          <a:lstStyle/>
          <a:p>
            <a:r>
              <a:rPr lang="en-GB" sz="1200" b="1" dirty="0"/>
              <a:t>Intro</a:t>
            </a:r>
            <a:r>
              <a:rPr lang="en-GB" sz="1200" dirty="0"/>
              <a:t> </a:t>
            </a:r>
            <a:r>
              <a:rPr lang="en-GB" sz="900" dirty="0"/>
              <a:t>(Topic sentence that introduces the paragraph’s main idea)</a:t>
            </a:r>
          </a:p>
          <a:p>
            <a:endParaRPr lang="en-GB" sz="700" b="1" dirty="0"/>
          </a:p>
          <a:p>
            <a:r>
              <a:rPr lang="en-GB" sz="1200" b="1" dirty="0"/>
              <a:t>D1:</a:t>
            </a:r>
          </a:p>
          <a:p>
            <a:endParaRPr lang="en-GB" sz="700" b="1" dirty="0"/>
          </a:p>
          <a:p>
            <a:r>
              <a:rPr lang="en-GB" sz="1200" b="1" dirty="0"/>
              <a:t>D2:</a:t>
            </a:r>
          </a:p>
          <a:p>
            <a:endParaRPr lang="en-GB" sz="700" b="1" dirty="0"/>
          </a:p>
          <a:p>
            <a:r>
              <a:rPr lang="en-GB" sz="1200" b="1" dirty="0"/>
              <a:t>D3:</a:t>
            </a:r>
          </a:p>
          <a:p>
            <a:endParaRPr lang="en-GB" sz="600" dirty="0"/>
          </a:p>
          <a:p>
            <a:r>
              <a:rPr lang="en-GB" sz="1200" b="1" dirty="0"/>
              <a:t>Concluding sentence (C.S.):</a:t>
            </a:r>
          </a:p>
        </p:txBody>
      </p:sp>
      <p:sp>
        <p:nvSpPr>
          <p:cNvPr id="11" name="Rectangle 10">
            <a:extLst>
              <a:ext uri="{FF2B5EF4-FFF2-40B4-BE49-F238E27FC236}">
                <a16:creationId xmlns:a16="http://schemas.microsoft.com/office/drawing/2014/main" id="{54FC3845-23C8-4314-A950-BCD9A42A7FFD}"/>
              </a:ext>
            </a:extLst>
          </p:cNvPr>
          <p:cNvSpPr/>
          <p:nvPr/>
        </p:nvSpPr>
        <p:spPr>
          <a:xfrm>
            <a:off x="9859009" y="2663738"/>
            <a:ext cx="1750223" cy="584775"/>
          </a:xfrm>
          <a:prstGeom prst="rect">
            <a:avLst/>
          </a:prstGeom>
        </p:spPr>
        <p:txBody>
          <a:bodyPr wrap="none">
            <a:spAutoFit/>
          </a:bodyPr>
          <a:lstStyle/>
          <a:p>
            <a:pPr algn="ctr"/>
            <a:r>
              <a:rPr lang="en-GB" sz="3200" b="1" dirty="0">
                <a:solidFill>
                  <a:schemeClr val="bg1"/>
                </a:solidFill>
              </a:rPr>
              <a:t>Solo Task</a:t>
            </a:r>
          </a:p>
        </p:txBody>
      </p:sp>
      <p:sp>
        <p:nvSpPr>
          <p:cNvPr id="13" name="Rectangle 12">
            <a:extLst>
              <a:ext uri="{FF2B5EF4-FFF2-40B4-BE49-F238E27FC236}">
                <a16:creationId xmlns:a16="http://schemas.microsoft.com/office/drawing/2014/main" id="{0705F81B-62EB-41B2-9045-8BB9AF5D700C}"/>
              </a:ext>
            </a:extLst>
          </p:cNvPr>
          <p:cNvSpPr/>
          <p:nvPr/>
        </p:nvSpPr>
        <p:spPr>
          <a:xfrm>
            <a:off x="1199456" y="17520"/>
            <a:ext cx="2331087" cy="584775"/>
          </a:xfrm>
          <a:prstGeom prst="rect">
            <a:avLst/>
          </a:prstGeom>
        </p:spPr>
        <p:txBody>
          <a:bodyPr wrap="none">
            <a:spAutoFit/>
          </a:bodyPr>
          <a:lstStyle/>
          <a:p>
            <a:pPr algn="ctr"/>
            <a:r>
              <a:rPr lang="en-GB" sz="3200" b="1" dirty="0">
                <a:solidFill>
                  <a:schemeClr val="bg1"/>
                </a:solidFill>
              </a:rPr>
              <a:t>Cinque Terre</a:t>
            </a:r>
          </a:p>
        </p:txBody>
      </p:sp>
    </p:spTree>
    <p:extLst>
      <p:ext uri="{BB962C8B-B14F-4D97-AF65-F5344CB8AC3E}">
        <p14:creationId xmlns:p14="http://schemas.microsoft.com/office/powerpoint/2010/main" val="13640742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0B8EAC-53FD-4DF3-A7A4-C6D1799F49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1504" y="188640"/>
            <a:ext cx="8568952" cy="6039729"/>
          </a:xfrm>
          <a:prstGeom prst="rect">
            <a:avLst/>
          </a:prstGeom>
        </p:spPr>
      </p:pic>
    </p:spTree>
    <p:extLst>
      <p:ext uri="{BB962C8B-B14F-4D97-AF65-F5344CB8AC3E}">
        <p14:creationId xmlns:p14="http://schemas.microsoft.com/office/powerpoint/2010/main" val="32126675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819444-EE0A-481E-ABC6-1EA77BD0C1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376" y="0"/>
            <a:ext cx="1887256" cy="6858000"/>
          </a:xfrm>
          <a:prstGeom prst="rect">
            <a:avLst/>
          </a:prstGeom>
        </p:spPr>
      </p:pic>
      <p:pic>
        <p:nvPicPr>
          <p:cNvPr id="5" name="Picture 4" descr="A screenshot of a cell phone&#10;&#10;Description generated with very high confidence">
            <a:extLst>
              <a:ext uri="{FF2B5EF4-FFF2-40B4-BE49-F238E27FC236}">
                <a16:creationId xmlns:a16="http://schemas.microsoft.com/office/drawing/2014/main" id="{8F68FF57-B5BD-478F-80FD-6936960633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3632" y="0"/>
            <a:ext cx="1887256" cy="6858000"/>
          </a:xfrm>
          <a:prstGeom prst="rect">
            <a:avLst/>
          </a:prstGeom>
        </p:spPr>
      </p:pic>
      <p:pic>
        <p:nvPicPr>
          <p:cNvPr id="6" name="Picture 5" descr="A screenshot of a cell phone&#10;&#10;Description generated with very high confidence">
            <a:extLst>
              <a:ext uri="{FF2B5EF4-FFF2-40B4-BE49-F238E27FC236}">
                <a16:creationId xmlns:a16="http://schemas.microsoft.com/office/drawing/2014/main" id="{4BD3EA88-A9E7-408C-8E25-04CD37A31E3B}"/>
              </a:ext>
            </a:extLst>
          </p:cNvPr>
          <p:cNvPicPr>
            <a:picLocks noChangeAspect="1"/>
          </p:cNvPicPr>
          <p:nvPr/>
        </p:nvPicPr>
        <p:blipFill rotWithShape="1">
          <a:blip r:embed="rId4">
            <a:extLst>
              <a:ext uri="{28A0092B-C50C-407E-A947-70E740481C1C}">
                <a14:useLocalDpi xmlns:a14="http://schemas.microsoft.com/office/drawing/2010/main" val="0"/>
              </a:ext>
            </a:extLst>
          </a:blip>
          <a:srcRect t="28972" b="27103"/>
          <a:stretch/>
        </p:blipFill>
        <p:spPr>
          <a:xfrm>
            <a:off x="5159896" y="-51889"/>
            <a:ext cx="4392488" cy="7011185"/>
          </a:xfrm>
          <a:prstGeom prst="rect">
            <a:avLst/>
          </a:prstGeom>
        </p:spPr>
      </p:pic>
    </p:spTree>
    <p:extLst>
      <p:ext uri="{BB962C8B-B14F-4D97-AF65-F5344CB8AC3E}">
        <p14:creationId xmlns:p14="http://schemas.microsoft.com/office/powerpoint/2010/main" val="3482565569"/>
      </p:ext>
    </p:extLst>
  </p:cSld>
  <p:clrMapOvr>
    <a:masterClrMapping/>
  </p:clrMapOvr>
</p:sld>
</file>

<file path=ppt/theme/theme1.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Custom Design">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494</TotalTime>
  <Words>5035</Words>
  <Application>Microsoft Office PowerPoint</Application>
  <PresentationFormat>Widescreen</PresentationFormat>
  <Paragraphs>608</Paragraphs>
  <Slides>86</Slides>
  <Notes>50</Notes>
  <HiddenSlides>0</HiddenSlides>
  <MMClips>1</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86</vt:i4>
      </vt:variant>
    </vt:vector>
  </HeadingPairs>
  <TitlesOfParts>
    <vt:vector size="99" baseType="lpstr">
      <vt:lpstr>arial</vt:lpstr>
      <vt:lpstr>arial</vt:lpstr>
      <vt:lpstr>Calibri</vt:lpstr>
      <vt:lpstr>Calibri Light</vt:lpstr>
      <vt:lpstr>Filson Soft</vt:lpstr>
      <vt:lpstr>Filson Soft Black</vt:lpstr>
      <vt:lpstr>Kidlit</vt:lpstr>
      <vt:lpstr>Sue Ellen Francisco</vt:lpstr>
      <vt:lpstr>3_Custom Design</vt:lpstr>
      <vt:lpstr>1_Office Theme</vt:lpstr>
      <vt:lpstr>1_Custom Design</vt:lpstr>
      <vt:lpstr>Custom Design</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3 Types of Classroom Writing</vt:lpstr>
      <vt:lpstr>Deliberate Practice Activities</vt:lpstr>
      <vt:lpstr>Deliberate Practice Activities can be completed…</vt:lpstr>
      <vt:lpstr>A Sentence is…</vt:lpstr>
      <vt:lpstr>PowerPoint Presentation</vt:lpstr>
      <vt:lpstr>Sentence, Fragment or Fraggle?</vt:lpstr>
      <vt:lpstr>Sentence, Fragment or Fraggle?</vt:lpstr>
      <vt:lpstr>PowerPoint Presentation</vt:lpstr>
      <vt:lpstr>Sentence, Fragment or Fraggle?</vt:lpstr>
      <vt:lpstr>PowerPoint Presentation</vt:lpstr>
      <vt:lpstr>Sentence, Fragment or Fraggle?</vt:lpstr>
      <vt:lpstr>PowerPoint Presentation</vt:lpstr>
      <vt:lpstr>Sentence, Fragment or Fraggle?</vt:lpstr>
      <vt:lpstr>PowerPoint Presentation</vt:lpstr>
      <vt:lpstr>Turn the fragments into proper sentences:</vt:lpstr>
      <vt:lpstr>Jigsaw Jumble – only better!</vt:lpstr>
      <vt:lpstr>Turn the following fragments into proper sentences:</vt:lpstr>
      <vt:lpstr>Jigsaw Jumble – only better!</vt:lpstr>
      <vt:lpstr>The Four Basic Sentence Types</vt:lpstr>
      <vt:lpstr>The Four Basic Sentence Types</vt:lpstr>
      <vt:lpstr>PowerPoint Presentation</vt:lpstr>
      <vt:lpstr>Everybody Writes… </vt:lpstr>
      <vt:lpstr>Everybody Writes… </vt:lpstr>
      <vt:lpstr>Learning to Use Conjunctions</vt:lpstr>
      <vt:lpstr>Clauses</vt:lpstr>
      <vt:lpstr>An independent (main) clause:</vt:lpstr>
      <vt:lpstr>Two independent (main) clauses:</vt:lpstr>
      <vt:lpstr>Co-ordinating Conjunctions: Nosy Fab</vt:lpstr>
      <vt:lpstr>PowerPoint Presentation</vt:lpstr>
      <vt:lpstr>A dependent (subordinate) clause:</vt:lpstr>
      <vt:lpstr>Conjunctions: Because, But, and So*</vt:lpstr>
      <vt:lpstr>Conjunctions: Because, But, and So</vt:lpstr>
      <vt:lpstr>Your Turn: Because, But, and So</vt:lpstr>
      <vt:lpstr>Subordinating Conjunctions</vt:lpstr>
      <vt:lpstr>Before, After, When, If</vt:lpstr>
      <vt:lpstr>Your Turn</vt:lpstr>
      <vt:lpstr>Deliberate Practice Activities can be completed…</vt:lpstr>
      <vt:lpstr>Appositive (+) Noun Phrases</vt:lpstr>
      <vt:lpstr>Appositive Noun Phrases </vt:lpstr>
      <vt:lpstr>Your Turn: Appositive Noun Phrases</vt:lpstr>
      <vt:lpstr>Putting it all together: Sentence Combining</vt:lpstr>
      <vt:lpstr>Putting it all together: Sentence Combining</vt:lpstr>
      <vt:lpstr>Your turn: Sentence Combining</vt:lpstr>
      <vt:lpstr>Your turn: Sentence Combining</vt:lpstr>
      <vt:lpstr>Sentence Expansion and Summarising</vt:lpstr>
      <vt:lpstr>PowerPoint Presentation</vt:lpstr>
      <vt:lpstr>PowerPoint Presentation</vt:lpstr>
      <vt:lpstr>Sentence Expansion and Summarising</vt:lpstr>
      <vt:lpstr>Sentence Expansion and Summarising</vt:lpstr>
      <vt:lpstr>Sentence Expansion and Summarising</vt:lpstr>
      <vt:lpstr>Sentence Expansion and Summarising</vt:lpstr>
      <vt:lpstr>Sentence Expansion and Summarising</vt:lpstr>
      <vt:lpstr>PowerPoint Presentation</vt:lpstr>
      <vt:lpstr>PowerPoint Presentation</vt:lpstr>
      <vt:lpstr>PowerPoint Presentation</vt:lpstr>
      <vt:lpstr>Single Paragraph Outline</vt:lpstr>
      <vt:lpstr>Top Tips for Intros and Conclusions</vt:lpstr>
      <vt:lpstr>Intro or Detail?</vt:lpstr>
      <vt:lpstr>Your Turn: Dogs/Cats are popular pets.</vt:lpstr>
      <vt:lpstr>*Live Marking* Improving On the Go</vt:lpstr>
      <vt:lpstr>Multiple Paragraphs follow the same idea…</vt:lpstr>
      <vt:lpstr>PowerPoint Presentation</vt:lpstr>
      <vt:lpstr>PowerPoint Presentation</vt:lpstr>
      <vt:lpstr>Literary Devices aka figurative language, imagery, writer’s craft, writer’s techniques… </vt:lpstr>
      <vt:lpstr>PowerPoint Presentation</vt:lpstr>
      <vt:lpstr>Deliberate Practice: Expansion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Anne Glennie</dc:creator>
  <cp:lastModifiedBy>Anne Glennie</cp:lastModifiedBy>
  <cp:revision>42</cp:revision>
  <dcterms:created xsi:type="dcterms:W3CDTF">2018-08-13T15:01:25Z</dcterms:created>
  <dcterms:modified xsi:type="dcterms:W3CDTF">2024-04-29T12:01:56Z</dcterms:modified>
</cp:coreProperties>
</file>